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484_4C224F9E.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1156" r:id="rId5"/>
    <p:sldId id="257" r:id="rId6"/>
    <p:sldId id="1129" r:id="rId7"/>
    <p:sldId id="1127" r:id="rId8"/>
    <p:sldId id="1113" r:id="rId9"/>
    <p:sldId id="1102" r:id="rId10"/>
    <p:sldId id="1112" r:id="rId11"/>
    <p:sldId id="1118" r:id="rId12"/>
    <p:sldId id="1132" r:id="rId13"/>
    <p:sldId id="886" r:id="rId14"/>
    <p:sldId id="1138" r:id="rId15"/>
    <p:sldId id="1105" r:id="rId16"/>
    <p:sldId id="1117" r:id="rId17"/>
    <p:sldId id="1133" r:id="rId18"/>
    <p:sldId id="1142" r:id="rId19"/>
    <p:sldId id="1143" r:id="rId20"/>
    <p:sldId id="1144" r:id="rId21"/>
    <p:sldId id="1147" r:id="rId22"/>
    <p:sldId id="1148" r:id="rId23"/>
    <p:sldId id="1150" r:id="rId24"/>
    <p:sldId id="1151" r:id="rId25"/>
    <p:sldId id="1124" r:id="rId26"/>
    <p:sldId id="1119" r:id="rId27"/>
    <p:sldId id="1155" r:id="rId28"/>
    <p:sldId id="1122" r:id="rId29"/>
    <p:sldId id="1137" r:id="rId30"/>
    <p:sldId id="1154" r:id="rId31"/>
    <p:sldId id="1125"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DDF05-2655-9CE8-7989-02AA0F85AFE8}" name="David de Bruin" initials="DdB" userId="David de Bruin" providerId="None"/>
  <p188:author id="{45A41F0D-3B9C-7D8F-0E33-F5A7F640C767}" name="Timo Lagarde" initials="TL" userId="S::timo@lagardeadvies.nl::f0be98a3-333e-4fb7-ac71-cc1e1e345843" providerId="AD"/>
  <p188:author id="{16431014-7B4C-5116-5D2F-3EB9BF226C5B}" name="Sander Baltes" initials="SB" userId="S::sander@groenlicht.nl::ab2a20b0-5c24-418b-ac51-ca430e571ed2" providerId="AD"/>
  <p188:author id="{A344271E-EC55-DE98-73E8-877BDF247849}" name="Bernards, Raoul" initials="BR" userId="S::raoul.bernards_enexis.nl#ext#@netbeheernederland.nl::0da22a11-5a05-4503-a27d-4f59e0cfbc64" providerId="AD"/>
  <p188:author id="{94690538-9C06-BC94-04EA-636036C1131C}" name="Lubbe, D.A. van der (Dane)" initials="LDvd(" userId="S::d.a.vanderlubbe@minezk.nl::94d0a48d-bf2c-4f0a-bfed-06e522361662" providerId="AD"/>
  <p188:author id="{97A90A3A-6868-17CB-93CF-5C14AD72F018}" name="Timo Lagarde" initials="TL" userId="S::timo_groenlicht.nl#ext#@nbnl.onmicrosoft.com::6d90c4e1-6423-40e3-8a9b-9c182851a001" providerId="AD"/>
  <p188:author id="{429EC73E-D0B1-A0DF-02E9-2211CEA6423B}" name="Marjan Arenoe" initials="MA" userId="4e0d5e0887cdd696" providerId="Windows Live"/>
  <p188:author id="{6F6FD25E-008D-2F20-4876-B603834423A2}" name="Caroline Grootenboer" initials="CG" userId="S::cgrootenboer_ipo.nl#ext#@nbnl.onmicrosoft.com::f1911816-cfaf-4d2b-875a-531c6c623be3" providerId="AD"/>
  <p188:author id="{B2EC2C75-39F9-4A49-121B-70F766B0197E}" name="Alexander van den Honert" initials="AH" userId="S::alexander.vandenhonert_vng.nl#ext#@nbnl.onmicrosoft.com::e721ef6a-985b-4929-8619-70d0941b33e1" providerId="AD"/>
  <p188:author id="{E09D2C7A-E428-3657-6F60-A8111800CF5D}" name="Wolters, T.S.L. (Tobias)" initials="W(" userId="S::t.s.l.wolters_minezk.nl#ext#@nbnl.onmicrosoft.com::947cd4f5-9330-4c64-815c-22dbfd018c41" providerId="AD"/>
  <p188:author id="{EF1CB490-27B6-3992-A571-06D1913198A8}" name="Timo Lagarde" initials="TL" userId="S::timo@groenlicht.nl::f0be98a3-333e-4fb7-ac71-cc1e1e345843" providerId="AD"/>
  <p188:author id="{C2D88696-7286-6591-A9CF-B90CD4AB9430}" name="Kollenveld, R. (Robin) - DGMo" initials="KD" userId="S::robin.kollenveld_minienw.nl#ext#@nbnl.onmicrosoft.com::d833326b-45b2-4727-92af-c7abef19e8c9" providerId="AD"/>
  <p188:author id="{50E3C39C-E879-D749-DB9D-0C083BC6A51A}" name="David de Bruin" initials="DB" userId="S::david@groenlicht.nl::4da04709-4f8c-4e77-9ebf-1eb3f9e28f98" providerId="AD"/>
  <p188:author id="{691DAAAA-9EB3-0AA5-F5FC-4CD8FB4B1345}" name="Harm Luisman" initials="HL" userId="S::harm.luisman_alliander.com#ext#@nbnl.onmicrosoft.com::892955aa-05c5-42fa-bd73-7e35216aa265" providerId="AD"/>
  <p188:author id="{1953A8B7-4853-CDEE-83EE-15A6DDE9A473}" name="Hanneke Siemerink" initials="HS" userId="S::hsiemerink_ipo.nl#ext#@nbnl.onmicrosoft.com::feb59083-0349-4b40-9abd-a7ae663276cf" providerId="AD"/>
  <p188:author id="{91B6ACC7-0D3F-D722-1E9F-17873D904F02}" name="Hans van der Zwan" initials="HZ" userId="S::hvdzwan_ipo.nl#ext#@nbnl.onmicrosoft.com::3671b921-a220-4dba-ae34-495bd1c4433d" providerId="AD"/>
  <p188:author id="{DD204ACD-F0C0-63A2-FBBA-F8C44D7455D6}" name="Oosterhout, Matthijs van" initials="Ov" userId="S::matthijs.oosterhout_minbzk.nl#ext#@nbnl.onmicrosoft.com::cb6a4a98-9f67-42c4-b5bf-458d648d1041" providerId="AD"/>
  <p188:author id="{0112C3DA-0247-5E9E-1960-64B55C1E1103}" name="Teun Bolsius" initials="TB" userId="S::teun@groenlicht.nl::71d48893-273c-475b-b8b2-88a271ebc792" providerId="AD"/>
  <p188:author id="{D71EFEDD-07C3-84A9-6387-B37606A2EB1A}" name="Nicky Struijker Boudier" initials="NB" userId="S::n.boudier_npres.nl#ext#@nbnl.onmicrosoft.com::32bcd39f-ff48-4649-bd05-e1db9b264f5d" providerId="AD"/>
  <p188:author id="{48B6CCE0-F9E8-6284-6929-6E2E9AB3CDB7}" name="Harm Luisman" initials="HL" userId="S::harm.luisman@alliander.com::7638a28b-2927-4ebb-ae66-a993b889e508" providerId="AD"/>
  <p188:author id="{9582ABE8-B9D0-44FD-EB03-86B8CB5230A7}" name="Anne-Loes Kokhuis" initials="AK" userId="S::akokhuis@netbeheernederland.nl::b47ca122-8760-4a61-b615-3e7cd109e3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a:srgbClr val="344258"/>
    <a:srgbClr val="1A212C"/>
    <a:srgbClr val="063979"/>
    <a:srgbClr val="FF0000"/>
    <a:srgbClr val="781217"/>
    <a:srgbClr val="DEDEDE"/>
    <a:srgbClr val="00A947"/>
    <a:srgbClr val="4A708E"/>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8" autoAdjust="0"/>
    <p:restoredTop sz="94700"/>
  </p:normalViewPr>
  <p:slideViewPr>
    <p:cSldViewPr snapToGrid="0">
      <p:cViewPr>
        <p:scale>
          <a:sx n="100" d="100"/>
          <a:sy n="100" d="100"/>
        </p:scale>
        <p:origin x="636"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modernComment_484_4C224F9E.xml><?xml version="1.0" encoding="utf-8"?>
<p188:cmLst xmlns:a="http://schemas.openxmlformats.org/drawingml/2006/main" xmlns:r="http://schemas.openxmlformats.org/officeDocument/2006/relationships" xmlns:p188="http://schemas.microsoft.com/office/powerpoint/2018/8/main">
  <p188:cm id="{7A77C4AC-2207-4C68-8C72-78BBBE4176EF}" authorId="{97A90A3A-6868-17CB-93CF-5C14AD72F018}" created="2023-04-19T11:24:55.937">
    <pc:sldMkLst xmlns:pc="http://schemas.microsoft.com/office/powerpoint/2013/main/command">
      <pc:docMk/>
      <pc:sldMk cId="1277317022" sldId="1156"/>
    </pc:sldMkLst>
    <p188:txBody>
      <a:bodyPr/>
      <a:lstStyle/>
      <a:p>
        <a:r>
          <a:rPr lang="nl-NL"/>
          <a:t>Sheet na pdf'en losknippen van het hoofddocument om apart te kunnen verspreiden.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044C3-B597-43D1-B01C-3B6197D03FDE}" type="datetimeFigureOut">
              <a:rPr lang="nl-NL" smtClean="0"/>
              <a:t>20-4-2023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77CEA-4A66-4E26-9660-B65B3D3FBC8A}" type="slidenum">
              <a:rPr lang="nl-NL" smtClean="0"/>
              <a:t>‹nr.›</a:t>
            </a:fld>
            <a:endParaRPr lang="nl-NL"/>
          </a:p>
        </p:txBody>
      </p:sp>
    </p:spTree>
    <p:extLst>
      <p:ext uri="{BB962C8B-B14F-4D97-AF65-F5344CB8AC3E}">
        <p14:creationId xmlns:p14="http://schemas.microsoft.com/office/powerpoint/2010/main" val="6523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96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18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8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1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11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73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667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54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07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6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6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73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5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91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144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70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9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5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79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0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40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48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77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7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39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1B549-2AC7-0A4C-A56D-443A59EEFDA4}" type="slidenum">
              <a:rPr kumimoji="0" lang="en-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42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Witte achtergro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0" y="0"/>
            <a:ext cx="11430483" cy="6114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98102D01-2313-5048-B94A-F14DA5A841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07F9BC1-1B6B-8547-9F6C-2B5FB091A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10" name="Footer Placeholder 7">
            <a:extLst>
              <a:ext uri="{FF2B5EF4-FFF2-40B4-BE49-F238E27FC236}">
                <a16:creationId xmlns:a16="http://schemas.microsoft.com/office/drawing/2014/main" id="{FDA41D0F-07F6-3943-84D0-ED0B316250C4}"/>
              </a:ext>
            </a:extLst>
          </p:cNvPr>
          <p:cNvSpPr>
            <a:spLocks noGrp="1"/>
          </p:cNvSpPr>
          <p:nvPr>
            <p:ph type="ftr" sz="quarter" idx="3"/>
          </p:nvPr>
        </p:nvSpPr>
        <p:spPr>
          <a:xfrm>
            <a:off x="7315683" y="6309133"/>
            <a:ext cx="4114800" cy="365125"/>
          </a:xfrm>
          <a:prstGeom prst="rect">
            <a:avLst/>
          </a:prstGeom>
        </p:spPr>
        <p:txBody>
          <a:bodyPr vert="horz" lIns="91440" tIns="45720" rIns="0" bIns="45720" rtlCol="0" anchor="ctr"/>
          <a:lstStyle>
            <a:lvl1pPr algn="r">
              <a:defRPr sz="1200">
                <a:solidFill>
                  <a:schemeClr val="accent1"/>
                </a:solidFill>
              </a:defRPr>
            </a:lvl1pPr>
          </a:lstStyle>
          <a:p>
            <a:r>
              <a:rPr lang="en-GB"/>
              <a:t>Stand van </a:t>
            </a:r>
            <a:r>
              <a:rPr lang="en-GB" err="1"/>
              <a:t>zaken</a:t>
            </a:r>
            <a:r>
              <a:rPr lang="en-GB"/>
              <a:t> </a:t>
            </a:r>
            <a:r>
              <a:rPr lang="en-GB" err="1"/>
              <a:t>Integraal</a:t>
            </a:r>
            <a:r>
              <a:rPr lang="en-GB"/>
              <a:t> </a:t>
            </a:r>
            <a:r>
              <a:rPr lang="en-GB" err="1"/>
              <a:t>Programmeren</a:t>
            </a:r>
            <a:endParaRPr lang="en-NL"/>
          </a:p>
        </p:txBody>
      </p:sp>
      <p:sp>
        <p:nvSpPr>
          <p:cNvPr id="11" name="Slide Number Placeholder 5">
            <a:extLst>
              <a:ext uri="{FF2B5EF4-FFF2-40B4-BE49-F238E27FC236}">
                <a16:creationId xmlns:a16="http://schemas.microsoft.com/office/drawing/2014/main" id="{B376D22C-E6AA-F446-8097-71ADE9239AC5}"/>
              </a:ext>
            </a:extLst>
          </p:cNvPr>
          <p:cNvSpPr>
            <a:spLocks noGrp="1"/>
          </p:cNvSpPr>
          <p:nvPr>
            <p:ph type="sldNum" sz="quarter" idx="4"/>
          </p:nvPr>
        </p:nvSpPr>
        <p:spPr>
          <a:xfrm>
            <a:off x="11534710" y="6309131"/>
            <a:ext cx="413359" cy="365125"/>
          </a:xfrm>
          <a:prstGeom prst="rect">
            <a:avLst/>
          </a:prstGeom>
        </p:spPr>
        <p:txBody>
          <a:bodyPr vert="horz" lIns="0" tIns="0" rIns="0" bIns="0" rtlCol="0" anchor="ctr"/>
          <a:lstStyle>
            <a:lvl1pPr algn="ctr">
              <a:defRPr sz="1200">
                <a:solidFill>
                  <a:schemeClr val="tx1"/>
                </a:solidFill>
              </a:defRPr>
            </a:lvl1pPr>
          </a:lstStyle>
          <a:p>
            <a:fld id="{89FFF232-CA7E-094C-AD87-ED3FC2AAF706}" type="slidenum">
              <a:rPr lang="en-NL" smtClean="0"/>
              <a:pPr/>
              <a:t>‹nr.›</a:t>
            </a:fld>
            <a:endParaRPr lang="en-NL"/>
          </a:p>
        </p:txBody>
      </p:sp>
    </p:spTree>
    <p:extLst>
      <p:ext uri="{BB962C8B-B14F-4D97-AF65-F5344CB8AC3E}">
        <p14:creationId xmlns:p14="http://schemas.microsoft.com/office/powerpoint/2010/main" val="82639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47C28-2964-0AFA-2AA4-FCEC14A31FF8}"/>
              </a:ext>
            </a:extLst>
          </p:cNvPr>
          <p:cNvSpPr>
            <a:spLocks noGrp="1"/>
          </p:cNvSpPr>
          <p:nvPr>
            <p:ph type="title"/>
          </p:nvPr>
        </p:nvSpPr>
        <p:spPr/>
        <p:txBody>
          <a:bodyPr/>
          <a:lstStyle/>
          <a:p>
            <a:r>
              <a:rPr lang="nl-NL"/>
              <a:t>Klik om stijl te bewerken</a:t>
            </a:r>
          </a:p>
        </p:txBody>
      </p:sp>
      <p:sp>
        <p:nvSpPr>
          <p:cNvPr id="3" name="Tijdelijke aanduiding voor dianummer 2">
            <a:extLst>
              <a:ext uri="{FF2B5EF4-FFF2-40B4-BE49-F238E27FC236}">
                <a16:creationId xmlns:a16="http://schemas.microsoft.com/office/drawing/2014/main" id="{6AE5656D-5F3A-992B-0800-248A85608D9E}"/>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4" name="Tijdelijke aanduiding voor voettekst 3">
            <a:extLst>
              <a:ext uri="{FF2B5EF4-FFF2-40B4-BE49-F238E27FC236}">
                <a16:creationId xmlns:a16="http://schemas.microsoft.com/office/drawing/2014/main" id="{E43DBCA8-BF55-576D-8000-67C08754BBF1}"/>
              </a:ext>
            </a:extLst>
          </p:cNvPr>
          <p:cNvSpPr>
            <a:spLocks noGrp="1"/>
          </p:cNvSpPr>
          <p:nvPr>
            <p:ph type="ftr" sz="quarter" idx="11"/>
          </p:nvPr>
        </p:nvSpPr>
        <p:spPr/>
        <p:txBody>
          <a:bodyPr/>
          <a:lstStyle/>
          <a:p>
            <a:r>
              <a:rPr lang="en-GB"/>
              <a:t>Stand van zaken Integraal Programmeren</a:t>
            </a:r>
            <a:endParaRPr lang="en-NL"/>
          </a:p>
        </p:txBody>
      </p:sp>
      <p:sp>
        <p:nvSpPr>
          <p:cNvPr id="6" name="Rectangle 8">
            <a:extLst>
              <a:ext uri="{FF2B5EF4-FFF2-40B4-BE49-F238E27FC236}">
                <a16:creationId xmlns:a16="http://schemas.microsoft.com/office/drawing/2014/main" id="{9BD7813D-31D6-7A47-9EC8-C7D50AF68550}"/>
              </a:ext>
            </a:extLst>
          </p:cNvPr>
          <p:cNvSpPr/>
          <p:nvPr userDrawn="1"/>
        </p:nvSpPr>
        <p:spPr>
          <a:xfrm rot="5400000">
            <a:off x="6039417" y="52810"/>
            <a:ext cx="6214319"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Tree>
    <p:extLst>
      <p:ext uri="{BB962C8B-B14F-4D97-AF65-F5344CB8AC3E}">
        <p14:creationId xmlns:p14="http://schemas.microsoft.com/office/powerpoint/2010/main" val="424578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kere achtergro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0" y="0"/>
            <a:ext cx="12192000" cy="621122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98102D01-2313-5048-B94A-F14DA5A841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07F9BC1-1B6B-8547-9F6C-2B5FB091A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10" name="Footer Placeholder 7">
            <a:extLst>
              <a:ext uri="{FF2B5EF4-FFF2-40B4-BE49-F238E27FC236}">
                <a16:creationId xmlns:a16="http://schemas.microsoft.com/office/drawing/2014/main" id="{FDA41D0F-07F6-3943-84D0-ED0B316250C4}"/>
              </a:ext>
            </a:extLst>
          </p:cNvPr>
          <p:cNvSpPr>
            <a:spLocks noGrp="1"/>
          </p:cNvSpPr>
          <p:nvPr>
            <p:ph type="ftr" sz="quarter" idx="3"/>
          </p:nvPr>
        </p:nvSpPr>
        <p:spPr>
          <a:xfrm>
            <a:off x="7315683" y="6309133"/>
            <a:ext cx="4114800" cy="365125"/>
          </a:xfrm>
          <a:prstGeom prst="rect">
            <a:avLst/>
          </a:prstGeom>
        </p:spPr>
        <p:txBody>
          <a:bodyPr vert="horz" lIns="91440" tIns="45720" rIns="0" bIns="45720" rtlCol="0" anchor="ctr"/>
          <a:lstStyle>
            <a:lvl1pPr algn="r">
              <a:defRPr sz="1200">
                <a:solidFill>
                  <a:schemeClr val="accent1"/>
                </a:solidFill>
              </a:defRPr>
            </a:lvl1pPr>
          </a:lstStyle>
          <a:p>
            <a:r>
              <a:rPr lang="en-GB"/>
              <a:t>Stand van </a:t>
            </a:r>
            <a:r>
              <a:rPr lang="en-GB" err="1"/>
              <a:t>zaken</a:t>
            </a:r>
            <a:r>
              <a:rPr lang="en-GB"/>
              <a:t> </a:t>
            </a:r>
            <a:r>
              <a:rPr lang="en-GB" err="1"/>
              <a:t>Integraal</a:t>
            </a:r>
            <a:r>
              <a:rPr lang="en-GB"/>
              <a:t> </a:t>
            </a:r>
            <a:r>
              <a:rPr lang="en-GB" err="1"/>
              <a:t>Programmeren</a:t>
            </a:r>
            <a:endParaRPr lang="en-NL"/>
          </a:p>
        </p:txBody>
      </p:sp>
      <p:sp>
        <p:nvSpPr>
          <p:cNvPr id="11" name="Slide Number Placeholder 5">
            <a:extLst>
              <a:ext uri="{FF2B5EF4-FFF2-40B4-BE49-F238E27FC236}">
                <a16:creationId xmlns:a16="http://schemas.microsoft.com/office/drawing/2014/main" id="{B376D22C-E6AA-F446-8097-71ADE9239AC5}"/>
              </a:ext>
            </a:extLst>
          </p:cNvPr>
          <p:cNvSpPr>
            <a:spLocks noGrp="1"/>
          </p:cNvSpPr>
          <p:nvPr>
            <p:ph type="sldNum" sz="quarter" idx="4"/>
          </p:nvPr>
        </p:nvSpPr>
        <p:spPr>
          <a:xfrm>
            <a:off x="11534710" y="6309132"/>
            <a:ext cx="413359" cy="365125"/>
          </a:xfrm>
          <a:prstGeom prst="rect">
            <a:avLst/>
          </a:prstGeom>
        </p:spPr>
        <p:txBody>
          <a:bodyPr vert="horz" lIns="0" tIns="0" rIns="0" bIns="0" rtlCol="0" anchor="ctr"/>
          <a:lstStyle>
            <a:lvl1pPr algn="ctr">
              <a:defRPr sz="1200">
                <a:solidFill>
                  <a:schemeClr val="tx1"/>
                </a:solidFill>
              </a:defRPr>
            </a:lvl1pPr>
          </a:lstStyle>
          <a:p>
            <a:fld id="{89FFF232-CA7E-094C-AD87-ED3FC2AAF706}" type="slidenum">
              <a:rPr lang="en-NL" smtClean="0"/>
              <a:pPr/>
              <a:t>‹nr.›</a:t>
            </a:fld>
            <a:endParaRPr lang="en-NL"/>
          </a:p>
        </p:txBody>
      </p:sp>
    </p:spTree>
    <p:extLst>
      <p:ext uri="{BB962C8B-B14F-4D97-AF65-F5344CB8AC3E}">
        <p14:creationId xmlns:p14="http://schemas.microsoft.com/office/powerpoint/2010/main" val="71435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t content vl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0" y="683812"/>
            <a:ext cx="11430483" cy="543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98102D01-2313-5048-B94A-F14DA5A841A2}"/>
              </a:ext>
            </a:extLst>
          </p:cNvPr>
          <p:cNvSpPr>
            <a:spLocks noGrp="1"/>
          </p:cNvSpPr>
          <p:nvPr>
            <p:ph type="ctrTitle"/>
          </p:nvPr>
        </p:nvSpPr>
        <p:spPr>
          <a:xfrm>
            <a:off x="1285461" y="64840"/>
            <a:ext cx="9144000" cy="571265"/>
          </a:xfrm>
          <a:prstGeom prst="rect">
            <a:avLst/>
          </a:prstGeom>
        </p:spPr>
        <p:txBody>
          <a:bodyPr anchor="ctr" anchorCtr="0">
            <a:normAutofit/>
          </a:bodyPr>
          <a:lstStyle>
            <a:lvl1pPr algn="l">
              <a:defRPr sz="2800"/>
            </a:lvl1pPr>
          </a:lstStyle>
          <a:p>
            <a:r>
              <a:rPr lang="en-GB"/>
              <a:t>Click to edit Master title style</a:t>
            </a:r>
            <a:endParaRPr lang="en-NL"/>
          </a:p>
        </p:txBody>
      </p:sp>
      <p:pic>
        <p:nvPicPr>
          <p:cNvPr id="5" name="Picture 4">
            <a:extLst>
              <a:ext uri="{FF2B5EF4-FFF2-40B4-BE49-F238E27FC236}">
                <a16:creationId xmlns:a16="http://schemas.microsoft.com/office/drawing/2014/main" id="{D976DD64-655E-8143-9D3F-19C890104CBE}"/>
              </a:ext>
            </a:extLst>
          </p:cNvPr>
          <p:cNvPicPr>
            <a:picLocks noChangeAspect="1"/>
          </p:cNvPicPr>
          <p:nvPr userDrawn="1"/>
        </p:nvPicPr>
        <p:blipFill rotWithShape="1">
          <a:blip r:embed="rId2"/>
          <a:srcRect l="50000" t="18522" r="-64"/>
          <a:stretch/>
        </p:blipFill>
        <p:spPr>
          <a:xfrm>
            <a:off x="0" y="0"/>
            <a:ext cx="1094222" cy="1773568"/>
          </a:xfrm>
          <a:prstGeom prst="rect">
            <a:avLst/>
          </a:prstGeom>
        </p:spPr>
      </p:pic>
      <p:sp>
        <p:nvSpPr>
          <p:cNvPr id="7" name="Tijdelijke aanduiding voor dianummer 2">
            <a:extLst>
              <a:ext uri="{FF2B5EF4-FFF2-40B4-BE49-F238E27FC236}">
                <a16:creationId xmlns:a16="http://schemas.microsoft.com/office/drawing/2014/main" id="{BA84EB6A-8F7F-DC4E-A971-5FE91B3B9898}"/>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8" name="Tijdelijke aanduiding voor voettekst 3">
            <a:extLst>
              <a:ext uri="{FF2B5EF4-FFF2-40B4-BE49-F238E27FC236}">
                <a16:creationId xmlns:a16="http://schemas.microsoft.com/office/drawing/2014/main" id="{F3C39009-98AF-5B44-A2C5-190ACD6F6AC0}"/>
              </a:ext>
            </a:extLst>
          </p:cNvPr>
          <p:cNvSpPr>
            <a:spLocks noGrp="1"/>
          </p:cNvSpPr>
          <p:nvPr>
            <p:ph type="ftr" sz="quarter" idx="11"/>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104550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alf om hal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1" y="683812"/>
            <a:ext cx="6096000" cy="543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98102D01-2313-5048-B94A-F14DA5A841A2}"/>
              </a:ext>
            </a:extLst>
          </p:cNvPr>
          <p:cNvSpPr>
            <a:spLocks noGrp="1"/>
          </p:cNvSpPr>
          <p:nvPr>
            <p:ph type="ctrTitle"/>
          </p:nvPr>
        </p:nvSpPr>
        <p:spPr>
          <a:xfrm>
            <a:off x="1285461" y="64840"/>
            <a:ext cx="9144000" cy="571265"/>
          </a:xfrm>
          <a:prstGeom prst="rect">
            <a:avLst/>
          </a:prstGeom>
        </p:spPr>
        <p:txBody>
          <a:bodyPr anchor="ctr" anchorCtr="0">
            <a:normAutofit/>
          </a:bodyPr>
          <a:lstStyle>
            <a:lvl1pPr algn="l">
              <a:defRPr sz="2800"/>
            </a:lvl1pPr>
          </a:lstStyle>
          <a:p>
            <a:r>
              <a:rPr lang="en-GB"/>
              <a:t>Click to edit Master title style</a:t>
            </a:r>
            <a:endParaRPr lang="en-NL"/>
          </a:p>
        </p:txBody>
      </p:sp>
      <p:pic>
        <p:nvPicPr>
          <p:cNvPr id="5" name="Picture 4">
            <a:extLst>
              <a:ext uri="{FF2B5EF4-FFF2-40B4-BE49-F238E27FC236}">
                <a16:creationId xmlns:a16="http://schemas.microsoft.com/office/drawing/2014/main" id="{D976DD64-655E-8143-9D3F-19C890104CBE}"/>
              </a:ext>
            </a:extLst>
          </p:cNvPr>
          <p:cNvPicPr>
            <a:picLocks noChangeAspect="1"/>
          </p:cNvPicPr>
          <p:nvPr userDrawn="1"/>
        </p:nvPicPr>
        <p:blipFill rotWithShape="1">
          <a:blip r:embed="rId2"/>
          <a:srcRect l="50000" t="18522" r="-64"/>
          <a:stretch/>
        </p:blipFill>
        <p:spPr>
          <a:xfrm>
            <a:off x="0" y="0"/>
            <a:ext cx="1094222" cy="1773568"/>
          </a:xfrm>
          <a:prstGeom prst="rect">
            <a:avLst/>
          </a:prstGeom>
        </p:spPr>
      </p:pic>
      <p:sp>
        <p:nvSpPr>
          <p:cNvPr id="7" name="Tijdelijke aanduiding voor dianummer 2">
            <a:extLst>
              <a:ext uri="{FF2B5EF4-FFF2-40B4-BE49-F238E27FC236}">
                <a16:creationId xmlns:a16="http://schemas.microsoft.com/office/drawing/2014/main" id="{2E99B306-C37B-E940-AC5D-0ADBF8575B8E}"/>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8" name="Tijdelijke aanduiding voor voettekst 3">
            <a:extLst>
              <a:ext uri="{FF2B5EF4-FFF2-40B4-BE49-F238E27FC236}">
                <a16:creationId xmlns:a16="http://schemas.microsoft.com/office/drawing/2014/main" id="{D4753226-6229-9741-9678-C5CE7C5B344B}"/>
              </a:ext>
            </a:extLst>
          </p:cNvPr>
          <p:cNvSpPr>
            <a:spLocks noGrp="1"/>
          </p:cNvSpPr>
          <p:nvPr>
            <p:ph type="ftr" sz="quarter" idx="11"/>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19162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Half om hal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1" y="293512"/>
            <a:ext cx="3945466" cy="582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Picture 4">
            <a:extLst>
              <a:ext uri="{FF2B5EF4-FFF2-40B4-BE49-F238E27FC236}">
                <a16:creationId xmlns:a16="http://schemas.microsoft.com/office/drawing/2014/main" id="{D976DD64-655E-8143-9D3F-19C890104CBE}"/>
              </a:ext>
            </a:extLst>
          </p:cNvPr>
          <p:cNvPicPr>
            <a:picLocks noChangeAspect="1"/>
          </p:cNvPicPr>
          <p:nvPr userDrawn="1"/>
        </p:nvPicPr>
        <p:blipFill rotWithShape="1">
          <a:blip r:embed="rId2"/>
          <a:srcRect l="50000" t="18522" r="-64"/>
          <a:stretch/>
        </p:blipFill>
        <p:spPr>
          <a:xfrm>
            <a:off x="0" y="-688393"/>
            <a:ext cx="1094222" cy="1773568"/>
          </a:xfrm>
          <a:prstGeom prst="rect">
            <a:avLst/>
          </a:prstGeom>
        </p:spPr>
      </p:pic>
      <p:sp>
        <p:nvSpPr>
          <p:cNvPr id="12" name="Rectangle 11">
            <a:extLst>
              <a:ext uri="{FF2B5EF4-FFF2-40B4-BE49-F238E27FC236}">
                <a16:creationId xmlns:a16="http://schemas.microsoft.com/office/drawing/2014/main" id="{49877BA4-2DCA-644E-BA81-DFE0FBF0E2D7}"/>
              </a:ext>
            </a:extLst>
          </p:cNvPr>
          <p:cNvSpPr/>
          <p:nvPr userDrawn="1"/>
        </p:nvSpPr>
        <p:spPr>
          <a:xfrm>
            <a:off x="8246535" y="286450"/>
            <a:ext cx="3945466" cy="5828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ectangle 12">
            <a:extLst>
              <a:ext uri="{FF2B5EF4-FFF2-40B4-BE49-F238E27FC236}">
                <a16:creationId xmlns:a16="http://schemas.microsoft.com/office/drawing/2014/main" id="{0E295B88-DFAE-FC48-A3DD-D61D1FF554A4}"/>
              </a:ext>
            </a:extLst>
          </p:cNvPr>
          <p:cNvSpPr/>
          <p:nvPr userDrawn="1"/>
        </p:nvSpPr>
        <p:spPr>
          <a:xfrm>
            <a:off x="4114801" y="293512"/>
            <a:ext cx="3945466" cy="582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ijdelijke aanduiding voor dianummer 2">
            <a:extLst>
              <a:ext uri="{FF2B5EF4-FFF2-40B4-BE49-F238E27FC236}">
                <a16:creationId xmlns:a16="http://schemas.microsoft.com/office/drawing/2014/main" id="{7D88DBFC-E8EC-D84F-B63B-95283D790422}"/>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15" name="Tijdelijke aanduiding voor voettekst 3">
            <a:extLst>
              <a:ext uri="{FF2B5EF4-FFF2-40B4-BE49-F238E27FC236}">
                <a16:creationId xmlns:a16="http://schemas.microsoft.com/office/drawing/2014/main" id="{35CD3FD1-6344-3A46-A2C5-4CB0F3E906F0}"/>
              </a:ext>
            </a:extLst>
          </p:cNvPr>
          <p:cNvSpPr>
            <a:spLocks noGrp="1"/>
          </p:cNvSpPr>
          <p:nvPr>
            <p:ph type="ftr" sz="quarter" idx="11"/>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233054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Wit content vl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FFB65-75F0-C94D-B562-E52C8578A259}"/>
              </a:ext>
            </a:extLst>
          </p:cNvPr>
          <p:cNvSpPr/>
          <p:nvPr userDrawn="1"/>
        </p:nvSpPr>
        <p:spPr>
          <a:xfrm>
            <a:off x="0" y="683812"/>
            <a:ext cx="11430483" cy="543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ijdelijke aanduiding voor dianummer 2">
            <a:extLst>
              <a:ext uri="{FF2B5EF4-FFF2-40B4-BE49-F238E27FC236}">
                <a16:creationId xmlns:a16="http://schemas.microsoft.com/office/drawing/2014/main" id="{0E0CD28E-78A3-704D-AFE7-D98B34DFF4F5}"/>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6" name="Tijdelijke aanduiding voor voettekst 3">
            <a:extLst>
              <a:ext uri="{FF2B5EF4-FFF2-40B4-BE49-F238E27FC236}">
                <a16:creationId xmlns:a16="http://schemas.microsoft.com/office/drawing/2014/main" id="{51C385B0-7E67-D44B-827F-8A6070B742AB}"/>
              </a:ext>
            </a:extLst>
          </p:cNvPr>
          <p:cNvSpPr>
            <a:spLocks noGrp="1"/>
          </p:cNvSpPr>
          <p:nvPr>
            <p:ph type="ftr" sz="quarter" idx="11"/>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273050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Geen achtergro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2D01-2313-5048-B94A-F14DA5A841A2}"/>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GB"/>
              <a:t>Click to edit Master title style</a:t>
            </a:r>
            <a:endParaRPr lang="en-NL"/>
          </a:p>
        </p:txBody>
      </p:sp>
      <p:sp>
        <p:nvSpPr>
          <p:cNvPr id="3" name="Subtitle 2">
            <a:extLst>
              <a:ext uri="{FF2B5EF4-FFF2-40B4-BE49-F238E27FC236}">
                <a16:creationId xmlns:a16="http://schemas.microsoft.com/office/drawing/2014/main" id="{C07F9BC1-1B6B-8547-9F6C-2B5FB091A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6" name="Tijdelijke aanduiding voor dianummer 2">
            <a:extLst>
              <a:ext uri="{FF2B5EF4-FFF2-40B4-BE49-F238E27FC236}">
                <a16:creationId xmlns:a16="http://schemas.microsoft.com/office/drawing/2014/main" id="{F8C47F94-532E-F942-A0A7-E31B24A37BE4}"/>
              </a:ext>
            </a:extLst>
          </p:cNvPr>
          <p:cNvSpPr>
            <a:spLocks noGrp="1"/>
          </p:cNvSpPr>
          <p:nvPr>
            <p:ph type="sldNum" sz="quarter" idx="10"/>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7" name="Tijdelijke aanduiding voor voettekst 3">
            <a:extLst>
              <a:ext uri="{FF2B5EF4-FFF2-40B4-BE49-F238E27FC236}">
                <a16:creationId xmlns:a16="http://schemas.microsoft.com/office/drawing/2014/main" id="{53249DB9-9DA4-2B4E-95E7-7723151B73C4}"/>
              </a:ext>
            </a:extLst>
          </p:cNvPr>
          <p:cNvSpPr>
            <a:spLocks noGrp="1"/>
          </p:cNvSpPr>
          <p:nvPr>
            <p:ph type="ftr" sz="quarter" idx="11"/>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247663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5" name="Tijdelijke aanduiding voor dianummer 2">
            <a:extLst>
              <a:ext uri="{FF2B5EF4-FFF2-40B4-BE49-F238E27FC236}">
                <a16:creationId xmlns:a16="http://schemas.microsoft.com/office/drawing/2014/main" id="{AE4BB330-7C7A-534F-BCA7-BAF771DE6107}"/>
              </a:ext>
            </a:extLst>
          </p:cNvPr>
          <p:cNvSpPr>
            <a:spLocks noGrp="1"/>
          </p:cNvSpPr>
          <p:nvPr>
            <p:ph type="sldNum" sz="quarter" idx="11"/>
          </p:nvPr>
        </p:nvSpPr>
        <p:spPr>
          <a:xfrm>
            <a:off x="11534710" y="6310772"/>
            <a:ext cx="413359" cy="365125"/>
          </a:xfrm>
        </p:spPr>
        <p:txBody>
          <a:bodyPr/>
          <a:lstStyle>
            <a:lvl1pPr>
              <a:defRPr>
                <a:solidFill>
                  <a:schemeClr val="tx1"/>
                </a:solidFill>
              </a:defRPr>
            </a:lvl1pPr>
          </a:lstStyle>
          <a:p>
            <a:fld id="{89FFF232-CA7E-094C-AD87-ED3FC2AAF706}" type="slidenum">
              <a:rPr lang="en-NL" smtClean="0"/>
              <a:pPr/>
              <a:t>‹nr.›</a:t>
            </a:fld>
            <a:endParaRPr lang="en-NL"/>
          </a:p>
        </p:txBody>
      </p:sp>
      <p:sp>
        <p:nvSpPr>
          <p:cNvPr id="6" name="Tijdelijke aanduiding voor voettekst 3">
            <a:extLst>
              <a:ext uri="{FF2B5EF4-FFF2-40B4-BE49-F238E27FC236}">
                <a16:creationId xmlns:a16="http://schemas.microsoft.com/office/drawing/2014/main" id="{9FA4B627-8CA8-2C45-B89C-BDB90B685DEA}"/>
              </a:ext>
            </a:extLst>
          </p:cNvPr>
          <p:cNvSpPr>
            <a:spLocks noGrp="1"/>
          </p:cNvSpPr>
          <p:nvPr>
            <p:ph type="ftr" sz="quarter" idx="12"/>
          </p:nvPr>
        </p:nvSpPr>
        <p:spPr>
          <a:xfrm>
            <a:off x="7315683" y="6309133"/>
            <a:ext cx="4114800" cy="365125"/>
          </a:xfrm>
        </p:spPr>
        <p:txBody>
          <a:bodyPr/>
          <a:lstStyle/>
          <a:p>
            <a:r>
              <a:rPr lang="en-GB"/>
              <a:t>Stand van zaken Integraal Programmeren</a:t>
            </a:r>
            <a:endParaRPr lang="en-NL"/>
          </a:p>
        </p:txBody>
      </p:sp>
    </p:spTree>
    <p:extLst>
      <p:ext uri="{BB962C8B-B14F-4D97-AF65-F5344CB8AC3E}">
        <p14:creationId xmlns:p14="http://schemas.microsoft.com/office/powerpoint/2010/main" val="94159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7CA081-AED2-B443-8067-2F4636723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Title Placeholder 6">
            <a:extLst>
              <a:ext uri="{FF2B5EF4-FFF2-40B4-BE49-F238E27FC236}">
                <a16:creationId xmlns:a16="http://schemas.microsoft.com/office/drawing/2014/main" id="{354D9B39-DD6E-C045-9BB8-E5CDC0D1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14" name="Oval 13">
            <a:extLst>
              <a:ext uri="{FF2B5EF4-FFF2-40B4-BE49-F238E27FC236}">
                <a16:creationId xmlns:a16="http://schemas.microsoft.com/office/drawing/2014/main" id="{C3D31F42-2DBB-0746-8986-5B9F3D90B6DC}"/>
              </a:ext>
            </a:extLst>
          </p:cNvPr>
          <p:cNvSpPr/>
          <p:nvPr userDrawn="1"/>
        </p:nvSpPr>
        <p:spPr>
          <a:xfrm>
            <a:off x="11537170" y="6279274"/>
            <a:ext cx="424841" cy="424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Slide Number Placeholder 5">
            <a:extLst>
              <a:ext uri="{FF2B5EF4-FFF2-40B4-BE49-F238E27FC236}">
                <a16:creationId xmlns:a16="http://schemas.microsoft.com/office/drawing/2014/main" id="{A850F058-E051-1A46-97D5-1082401A241C}"/>
              </a:ext>
            </a:extLst>
          </p:cNvPr>
          <p:cNvSpPr>
            <a:spLocks noGrp="1"/>
          </p:cNvSpPr>
          <p:nvPr>
            <p:ph type="sldNum" sz="quarter" idx="4"/>
          </p:nvPr>
        </p:nvSpPr>
        <p:spPr>
          <a:xfrm>
            <a:off x="11534710" y="6269376"/>
            <a:ext cx="413359" cy="365125"/>
          </a:xfrm>
          <a:prstGeom prst="rect">
            <a:avLst/>
          </a:prstGeom>
        </p:spPr>
        <p:txBody>
          <a:bodyPr vert="horz" lIns="0" tIns="0" rIns="0" bIns="0" rtlCol="0" anchor="ctr"/>
          <a:lstStyle>
            <a:lvl1pPr algn="ctr">
              <a:defRPr sz="1200">
                <a:solidFill>
                  <a:schemeClr val="accent1"/>
                </a:solidFill>
              </a:defRPr>
            </a:lvl1pPr>
          </a:lstStyle>
          <a:p>
            <a:fld id="{89FFF232-CA7E-094C-AD87-ED3FC2AAF706}" type="slidenum">
              <a:rPr lang="en-NL" smtClean="0"/>
              <a:pPr/>
              <a:t>‹nr.›</a:t>
            </a:fld>
            <a:endParaRPr lang="en-NL"/>
          </a:p>
        </p:txBody>
      </p:sp>
      <p:sp>
        <p:nvSpPr>
          <p:cNvPr id="18" name="Footer Placeholder 7">
            <a:extLst>
              <a:ext uri="{FF2B5EF4-FFF2-40B4-BE49-F238E27FC236}">
                <a16:creationId xmlns:a16="http://schemas.microsoft.com/office/drawing/2014/main" id="{704E7970-655B-254B-A78D-49EE3A84889F}"/>
              </a:ext>
            </a:extLst>
          </p:cNvPr>
          <p:cNvSpPr>
            <a:spLocks noGrp="1"/>
          </p:cNvSpPr>
          <p:nvPr>
            <p:ph type="ftr" sz="quarter" idx="3"/>
          </p:nvPr>
        </p:nvSpPr>
        <p:spPr>
          <a:xfrm>
            <a:off x="7315683" y="6309133"/>
            <a:ext cx="4114800" cy="365125"/>
          </a:xfrm>
          <a:prstGeom prst="rect">
            <a:avLst/>
          </a:prstGeom>
        </p:spPr>
        <p:txBody>
          <a:bodyPr vert="horz" lIns="91440" tIns="45720" rIns="0" bIns="45720" rtlCol="0" anchor="ctr"/>
          <a:lstStyle>
            <a:lvl1pPr algn="r">
              <a:defRPr sz="1200">
                <a:solidFill>
                  <a:schemeClr val="accent1"/>
                </a:solidFill>
              </a:defRPr>
            </a:lvl1pPr>
          </a:lstStyle>
          <a:p>
            <a:r>
              <a:rPr lang="en-GB"/>
              <a:t>Stand van zaken Integraal Programmeren</a:t>
            </a:r>
            <a:endParaRPr lang="en-NL"/>
          </a:p>
        </p:txBody>
      </p:sp>
    </p:spTree>
    <p:extLst>
      <p:ext uri="{BB962C8B-B14F-4D97-AF65-F5344CB8AC3E}">
        <p14:creationId xmlns:p14="http://schemas.microsoft.com/office/powerpoint/2010/main" val="13258988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3" r:id="rId4"/>
    <p:sldLayoutId id="2147483664" r:id="rId5"/>
    <p:sldLayoutId id="2147483665" r:id="rId6"/>
    <p:sldLayoutId id="2147483666" r:id="rId7"/>
    <p:sldLayoutId id="2147483667" r:id="rId8"/>
    <p:sldLayoutId id="2147483668" r:id="rId9"/>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5.png"/><Relationship Id="rId3" Type="http://schemas.microsoft.com/office/2018/10/relationships/comments" Target="../comments/modernComment_484_4C224F9E.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hyperlink" Target="https://www.ipo.nl/thema-s/klimaat-en-energie/energietransitie-pmiek-s/" TargetMode="External"/><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hyperlink" Target="https://www.rvo.nl/sites/default/files/2022-12/5g_UPSq1Bxk_j_62cqufK91gMeg2g1G3iq7vDN8xNKo.pdf" TargetMode="External"/><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9.sv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ale-energiestrategie.nl/praktijkverhalen/2409961.aspx?t=Integraal-programmeren-leidt-tot-denken-in-oplossing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hyperlink" Target="https://www.regionale-energiestrategie.nl/praktijkverhalen/2374628.aspx?t=Zeeuws-Vlaanderen-enthousiast-over-integraal-programmeren" TargetMode="External"/><Relationship Id="rId4" Type="http://schemas.openxmlformats.org/officeDocument/2006/relationships/hyperlink" Target="https://www.regionale-energiestrategie.nl/praktijkverhalen/2392400.aspx?t=%e2%80%98Het-besef-groeit-dat-alles-samenhangt-met-energie%e2%80%9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hyperlink" Target="mailto:akokhuis@Netbeheernederland.nl" TargetMode="External"/><Relationship Id="rId3" Type="http://schemas.openxmlformats.org/officeDocument/2006/relationships/hyperlink" Target="mailto:h.luisman@minezk.nl" TargetMode="External"/><Relationship Id="rId7" Type="http://schemas.openxmlformats.org/officeDocument/2006/relationships/hyperlink" Target="mailto:matthijs.oosterhout@minbzk.nl" TargetMode="External"/><Relationship Id="rId12" Type="http://schemas.openxmlformats.org/officeDocument/2006/relationships/hyperlink" Target="mailto:https://www.groenlicht.nl/team/teun-bolsiu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d.a.vanderlubbe@minezk.nl" TargetMode="External"/><Relationship Id="rId11" Type="http://schemas.openxmlformats.org/officeDocument/2006/relationships/hyperlink" Target="mailto:Roban.vanherk@tno.nl" TargetMode="External"/><Relationship Id="rId5" Type="http://schemas.openxmlformats.org/officeDocument/2006/relationships/hyperlink" Target="mailto:mgildemacher@ipo.nl" TargetMode="External"/><Relationship Id="rId10" Type="http://schemas.openxmlformats.org/officeDocument/2006/relationships/hyperlink" Target="mailto:robin.kollenveld@minienw.nl" TargetMode="External"/><Relationship Id="rId4" Type="http://schemas.openxmlformats.org/officeDocument/2006/relationships/hyperlink" Target="mailto:Jeroen.Engelsman@VNG.NL" TargetMode="External"/><Relationship Id="rId9" Type="http://schemas.openxmlformats.org/officeDocument/2006/relationships/hyperlink" Target="mailto:n.boudier@npre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EF82556C-F206-4580-A882-152899D96677}"/>
              </a:ext>
            </a:extLst>
          </p:cNvPr>
          <p:cNvSpPr txBox="1">
            <a:spLocks/>
          </p:cNvSpPr>
          <p:nvPr/>
        </p:nvSpPr>
        <p:spPr>
          <a:xfrm>
            <a:off x="417524" y="237013"/>
            <a:ext cx="11069902"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dirty="0">
                <a:solidFill>
                  <a:schemeClr val="tx1"/>
                </a:solidFill>
                <a:latin typeface="Corbel"/>
              </a:rPr>
              <a:t>Kernboodschappen "Stand van zaken provinciaal MIEK" april 2023 </a:t>
            </a:r>
          </a:p>
        </p:txBody>
      </p:sp>
      <p:sp>
        <p:nvSpPr>
          <p:cNvPr id="2" name="Tekstvak 1">
            <a:extLst>
              <a:ext uri="{FF2B5EF4-FFF2-40B4-BE49-F238E27FC236}">
                <a16:creationId xmlns:a16="http://schemas.microsoft.com/office/drawing/2014/main" id="{067D106D-3E5B-41CF-BD4C-38BC02B9D973}"/>
              </a:ext>
            </a:extLst>
          </p:cNvPr>
          <p:cNvSpPr txBox="1"/>
          <p:nvPr/>
        </p:nvSpPr>
        <p:spPr>
          <a:xfrm>
            <a:off x="417524" y="2280910"/>
            <a:ext cx="2196000" cy="3562514"/>
          </a:xfrm>
          <a:prstGeom prst="rect">
            <a:avLst/>
          </a:prstGeom>
          <a:noFill/>
        </p:spPr>
        <p:txBody>
          <a:bodyPr wrap="square" lIns="91440" tIns="45720" rIns="91440" bIns="45720" numCol="1" spcCol="180000" rtlCol="0" anchor="t">
            <a:spAutoFit/>
          </a:bodyPr>
          <a:lstStyle/>
          <a:p>
            <a:pPr>
              <a:defRPr/>
            </a:pPr>
            <a:r>
              <a:rPr lang="nl-NL" sz="1300" b="1" dirty="0">
                <a:solidFill>
                  <a:srgbClr val="344258"/>
                </a:solidFill>
                <a:latin typeface="Corbel" panose="020B0503020204020204"/>
              </a:rPr>
              <a:t>Grote opgaven</a:t>
            </a:r>
          </a:p>
          <a:p>
            <a:pPr>
              <a:defRPr/>
            </a:pPr>
            <a:r>
              <a:rPr lang="nl-NL" sz="1250" dirty="0">
                <a:solidFill>
                  <a:srgbClr val="344258"/>
                </a:solidFill>
                <a:latin typeface="Corbel" panose="020B0503020204020204"/>
              </a:rPr>
              <a:t>Nederland verduurzaamt en groeit. We schaffen elektrische auto's aan, verduurzamen onze huizen en bedrijven, en we willen blijven bouwen. Dit vraagt razendsnelle verandering van het energiesysteem: minder fossiele gassen, overgang naar duurzame gassen, meer elektriciteit, meer opslag etc. Het bestaande </a:t>
            </a:r>
            <a:r>
              <a:rPr lang="nl-NL" sz="1250" dirty="0" err="1">
                <a:solidFill>
                  <a:srgbClr val="344258"/>
                </a:solidFill>
                <a:latin typeface="Corbel" panose="020B0503020204020204"/>
              </a:rPr>
              <a:t>energie-systeem</a:t>
            </a:r>
            <a:r>
              <a:rPr lang="nl-NL" sz="1250" dirty="0">
                <a:solidFill>
                  <a:srgbClr val="344258"/>
                </a:solidFill>
                <a:latin typeface="Corbel" panose="020B0503020204020204"/>
              </a:rPr>
              <a:t> is hier niet op toegerust. Dit merken we allemaal: o.a. nieuwe woonwijken en verduurzaming van bedrijven vertragen.</a:t>
            </a:r>
          </a:p>
        </p:txBody>
      </p:sp>
      <p:sp>
        <p:nvSpPr>
          <p:cNvPr id="9" name="Tekstvak 8">
            <a:extLst>
              <a:ext uri="{FF2B5EF4-FFF2-40B4-BE49-F238E27FC236}">
                <a16:creationId xmlns:a16="http://schemas.microsoft.com/office/drawing/2014/main" id="{E956244A-D7B9-B34F-8D6C-2516AC055CAD}"/>
              </a:ext>
            </a:extLst>
          </p:cNvPr>
          <p:cNvSpPr txBox="1"/>
          <p:nvPr/>
        </p:nvSpPr>
        <p:spPr>
          <a:xfrm>
            <a:off x="5046372" y="2280910"/>
            <a:ext cx="2196000" cy="3493264"/>
          </a:xfrm>
          <a:prstGeom prst="rect">
            <a:avLst/>
          </a:prstGeom>
          <a:noFill/>
        </p:spPr>
        <p:txBody>
          <a:bodyPr wrap="square" lIns="91440" tIns="45720" rIns="91440" bIns="45720" numCol="1" spcCol="180000" rtlCol="0" anchor="t">
            <a:spAutoFit/>
          </a:bodyPr>
          <a:lstStyle/>
          <a:p>
            <a:pPr>
              <a:defRPr/>
            </a:pPr>
            <a:r>
              <a:rPr lang="nl-NL" sz="1300" b="1">
                <a:solidFill>
                  <a:srgbClr val="344258"/>
                </a:solidFill>
                <a:latin typeface="Corbel" panose="020B0503020204020204"/>
              </a:rPr>
              <a:t>Keuzes maken</a:t>
            </a:r>
          </a:p>
          <a:p>
            <a:pPr>
              <a:defRPr/>
            </a:pPr>
            <a:r>
              <a:rPr lang="nl-NL" sz="1300">
                <a:solidFill>
                  <a:srgbClr val="344258"/>
                </a:solidFill>
                <a:latin typeface="Corbel" panose="020B0503020204020204"/>
              </a:rPr>
              <a:t>H</a:t>
            </a:r>
            <a:r>
              <a:rPr lang="nl-NL" sz="1250">
                <a:solidFill>
                  <a:srgbClr val="344258"/>
                </a:solidFill>
                <a:latin typeface="Corbel" panose="020B0503020204020204"/>
              </a:rPr>
              <a:t>et is niet meer vanzelfsprekend dat energie overal beschikbaar is. Dit vraagt om keuzes. De maatschappelijke impact wordt daarbij steeds meer sturend: welke ontwikkelingen zijn het belangrijkst? Waar komen woningen en bedrijven, waar verduurzamen we het eerst? Welke energie-infrastructuur is daarvoor nodig? Welk infrastructuurproject doen we eerst? Wat kan later en wat voor effect heeft dat? </a:t>
            </a:r>
          </a:p>
        </p:txBody>
      </p:sp>
      <p:sp>
        <p:nvSpPr>
          <p:cNvPr id="10" name="Tekstvak 9">
            <a:extLst>
              <a:ext uri="{FF2B5EF4-FFF2-40B4-BE49-F238E27FC236}">
                <a16:creationId xmlns:a16="http://schemas.microsoft.com/office/drawing/2014/main" id="{29765214-7B2A-444B-BA9E-2D15E0CE55A9}"/>
              </a:ext>
            </a:extLst>
          </p:cNvPr>
          <p:cNvSpPr txBox="1"/>
          <p:nvPr/>
        </p:nvSpPr>
        <p:spPr>
          <a:xfrm>
            <a:off x="7360796" y="2280910"/>
            <a:ext cx="2196000" cy="3177793"/>
          </a:xfrm>
          <a:prstGeom prst="rect">
            <a:avLst/>
          </a:prstGeom>
          <a:noFill/>
        </p:spPr>
        <p:txBody>
          <a:bodyPr wrap="square" lIns="91440" tIns="45720" rIns="91440" bIns="45720" numCol="1" spcCol="180000" rtlCol="0" anchor="t">
            <a:spAutoFit/>
          </a:bodyPr>
          <a:lstStyle/>
          <a:p>
            <a:pPr>
              <a:defRPr/>
            </a:pPr>
            <a:r>
              <a:rPr lang="nl-NL" sz="1300" b="1" dirty="0">
                <a:solidFill>
                  <a:srgbClr val="344258"/>
                </a:solidFill>
                <a:latin typeface="Corbel" panose="020B0503020204020204"/>
              </a:rPr>
              <a:t>Provinciaal MIEK</a:t>
            </a:r>
          </a:p>
          <a:p>
            <a:pPr>
              <a:defRPr/>
            </a:pPr>
            <a:r>
              <a:rPr lang="nl-NL" sz="1250" dirty="0">
                <a:solidFill>
                  <a:srgbClr val="344258"/>
                </a:solidFill>
                <a:latin typeface="Corbel" panose="020B0503020204020204"/>
              </a:rPr>
              <a:t>De eerste stap is gezet. </a:t>
            </a:r>
          </a:p>
          <a:p>
            <a:pPr>
              <a:defRPr/>
            </a:pPr>
            <a:r>
              <a:rPr lang="nl-NL" sz="1250" dirty="0">
                <a:solidFill>
                  <a:srgbClr val="344258"/>
                </a:solidFill>
                <a:latin typeface="Corbel" panose="020B0503020204020204"/>
              </a:rPr>
              <a:t>Provincies, netbeheerders en gemeenten deden gezamenlijk ervaring op met integraal programmeren en stelden in korte tijd een provinciaal MIEK (pMIEK) op. Dit pMIEK geeft de </a:t>
            </a:r>
            <a:br>
              <a:rPr lang="nl-NL" sz="1250" dirty="0">
                <a:solidFill>
                  <a:srgbClr val="344258"/>
                </a:solidFill>
                <a:latin typeface="Corbel" panose="020B0503020204020204"/>
              </a:rPr>
            </a:br>
            <a:r>
              <a:rPr lang="nl-NL" sz="1250" dirty="0">
                <a:solidFill>
                  <a:srgbClr val="344258"/>
                </a:solidFill>
                <a:latin typeface="Corbel" panose="020B0503020204020204"/>
              </a:rPr>
              <a:t>maatschappelijk </a:t>
            </a:r>
            <a:br>
              <a:rPr lang="nl-NL" sz="1250" dirty="0">
                <a:solidFill>
                  <a:srgbClr val="344258"/>
                </a:solidFill>
                <a:latin typeface="Corbel" panose="020B0503020204020204"/>
              </a:rPr>
            </a:br>
            <a:r>
              <a:rPr lang="nl-NL" sz="1250" dirty="0">
                <a:solidFill>
                  <a:srgbClr val="344258"/>
                </a:solidFill>
                <a:latin typeface="Corbel" panose="020B0503020204020204"/>
              </a:rPr>
              <a:t>belangrijkste energie-infrastructuurprojecten in de desbetreffende provincie weer. Een deel van de </a:t>
            </a:r>
            <a:r>
              <a:rPr lang="nl-NL" sz="1250" dirty="0" err="1">
                <a:solidFill>
                  <a:srgbClr val="344258"/>
                </a:solidFill>
                <a:latin typeface="Corbel" panose="020B0503020204020204"/>
              </a:rPr>
              <a:t>pMIEK's</a:t>
            </a:r>
            <a:r>
              <a:rPr lang="nl-NL" sz="1250" dirty="0">
                <a:solidFill>
                  <a:srgbClr val="344258"/>
                </a:solidFill>
                <a:latin typeface="Corbel" panose="020B0503020204020204"/>
              </a:rPr>
              <a:t> is al  opgeleverd, en de overige </a:t>
            </a:r>
            <a:r>
              <a:rPr lang="nl-NL" sz="1250" dirty="0" err="1">
                <a:solidFill>
                  <a:srgbClr val="344258"/>
                </a:solidFill>
                <a:latin typeface="Corbel" panose="020B0503020204020204"/>
              </a:rPr>
              <a:t>pMIEK's</a:t>
            </a:r>
            <a:r>
              <a:rPr lang="nl-NL" sz="1250" dirty="0">
                <a:solidFill>
                  <a:srgbClr val="344258"/>
                </a:solidFill>
                <a:latin typeface="Corbel" panose="020B0503020204020204"/>
              </a:rPr>
              <a:t> volgen uiterlijk 1 juli. </a:t>
            </a:r>
            <a:endParaRPr lang="nl-NL" sz="1250" dirty="0">
              <a:solidFill>
                <a:srgbClr val="344258"/>
              </a:solidFill>
            </a:endParaRPr>
          </a:p>
        </p:txBody>
      </p:sp>
      <p:sp>
        <p:nvSpPr>
          <p:cNvPr id="11" name="Tekstvak 10">
            <a:extLst>
              <a:ext uri="{FF2B5EF4-FFF2-40B4-BE49-F238E27FC236}">
                <a16:creationId xmlns:a16="http://schemas.microsoft.com/office/drawing/2014/main" id="{68BC0DA8-0216-154F-BB2C-AB67081C44E1}"/>
              </a:ext>
            </a:extLst>
          </p:cNvPr>
          <p:cNvSpPr txBox="1"/>
          <p:nvPr/>
        </p:nvSpPr>
        <p:spPr>
          <a:xfrm>
            <a:off x="9675222" y="2280910"/>
            <a:ext cx="2196000" cy="3493264"/>
          </a:xfrm>
          <a:prstGeom prst="rect">
            <a:avLst/>
          </a:prstGeom>
          <a:noFill/>
        </p:spPr>
        <p:txBody>
          <a:bodyPr wrap="square" lIns="91440" tIns="45720" rIns="91440" bIns="45720" numCol="1" spcCol="180000" rtlCol="0" anchor="t">
            <a:spAutoFit/>
          </a:bodyPr>
          <a:lstStyle/>
          <a:p>
            <a:pPr>
              <a:defRPr/>
            </a:pPr>
            <a:r>
              <a:rPr lang="nl-NL" sz="1300" b="1" dirty="0">
                <a:solidFill>
                  <a:srgbClr val="344258"/>
                </a:solidFill>
                <a:latin typeface="Corbel" panose="020B0503020204020204"/>
              </a:rPr>
              <a:t>Vervolg </a:t>
            </a:r>
          </a:p>
          <a:p>
            <a:pPr>
              <a:defRPr/>
            </a:pPr>
            <a:r>
              <a:rPr lang="nl-NL" sz="1250" dirty="0">
                <a:solidFill>
                  <a:srgbClr val="344258"/>
                </a:solidFill>
                <a:ea typeface="+mn-lt"/>
                <a:cs typeface="+mn-lt"/>
              </a:rPr>
              <a:t>Netbeheerders nemen de </a:t>
            </a:r>
            <a:r>
              <a:rPr lang="nl-NL" sz="1250" dirty="0" err="1">
                <a:solidFill>
                  <a:srgbClr val="344258"/>
                </a:solidFill>
                <a:ea typeface="+mn-lt"/>
                <a:cs typeface="+mn-lt"/>
              </a:rPr>
              <a:t>pMIEK</a:t>
            </a:r>
            <a:r>
              <a:rPr lang="nl-NL" sz="1250" dirty="0">
                <a:solidFill>
                  <a:srgbClr val="344258"/>
                </a:solidFill>
                <a:ea typeface="+mn-lt"/>
                <a:cs typeface="+mn-lt"/>
              </a:rPr>
              <a:t>-projecten mee in hun investeringsplannen, en overheden zetten zich in voor versnelde realisatie. </a:t>
            </a:r>
          </a:p>
          <a:p>
            <a:pPr>
              <a:defRPr/>
            </a:pPr>
            <a:r>
              <a:rPr lang="nl-NL" sz="1250" dirty="0">
                <a:solidFill>
                  <a:srgbClr val="344258"/>
                </a:solidFill>
                <a:latin typeface="Corbel" panose="020B0503020204020204"/>
              </a:rPr>
              <a:t>Rond de zomer start de tweede ronde waarbij alle partijen de opgedane </a:t>
            </a:r>
          </a:p>
          <a:p>
            <a:pPr>
              <a:defRPr/>
            </a:pPr>
            <a:r>
              <a:rPr lang="nl-NL" sz="1250" dirty="0">
                <a:solidFill>
                  <a:srgbClr val="344258"/>
                </a:solidFill>
                <a:latin typeface="Corbel" panose="020B0503020204020204"/>
              </a:rPr>
              <a:t>leerervaringen benutten: de samenwerking met gemeenten en sectoren wordt versterkt en in alle provincies wordt gewerkt aan een toekomstvisie op het energiesysteem. Dit leidt tot een pMIEK 2.0 in 2025.</a:t>
            </a:r>
            <a:endParaRPr lang="nl-NL" sz="1250" dirty="0">
              <a:solidFill>
                <a:srgbClr val="344258"/>
              </a:solidFill>
            </a:endParaRPr>
          </a:p>
        </p:txBody>
      </p:sp>
      <p:sp>
        <p:nvSpPr>
          <p:cNvPr id="17" name="Tekstvak 16">
            <a:extLst>
              <a:ext uri="{FF2B5EF4-FFF2-40B4-BE49-F238E27FC236}">
                <a16:creationId xmlns:a16="http://schemas.microsoft.com/office/drawing/2014/main" id="{C574FCB8-2293-E14C-9E01-833F4EF03371}"/>
              </a:ext>
            </a:extLst>
          </p:cNvPr>
          <p:cNvSpPr txBox="1"/>
          <p:nvPr/>
        </p:nvSpPr>
        <p:spPr>
          <a:xfrm>
            <a:off x="2731948" y="2280910"/>
            <a:ext cx="2196000" cy="3562514"/>
          </a:xfrm>
          <a:prstGeom prst="rect">
            <a:avLst/>
          </a:prstGeom>
          <a:noFill/>
        </p:spPr>
        <p:txBody>
          <a:bodyPr wrap="square" lIns="91440" tIns="45720" rIns="91440" bIns="45720" numCol="1" spcCol="180000" rtlCol="0" anchor="t">
            <a:spAutoFit/>
          </a:bodyPr>
          <a:lstStyle/>
          <a:p>
            <a:r>
              <a:rPr lang="nl-NL" sz="1300" b="1" dirty="0">
                <a:solidFill>
                  <a:srgbClr val="344258"/>
                </a:solidFill>
                <a:latin typeface="Corbel" panose="020B0503020204020204"/>
              </a:rPr>
              <a:t>Samenhang energie + RO</a:t>
            </a:r>
          </a:p>
          <a:p>
            <a:r>
              <a:rPr lang="nl-NL" sz="1250" dirty="0">
                <a:solidFill>
                  <a:srgbClr val="344258"/>
                </a:solidFill>
                <a:latin typeface="Corbel" panose="020B0503020204020204"/>
              </a:rPr>
              <a:t>Energie is essentieel voor veel ruimtelijke ontwikkelingen. Het energiesysteem wordt steeds meer een sturende factor in ruimtelijke plannen. Overheden en netbeheerders werken landelijk samen om het energiesysteem en ruimtelijke ordening bij elkaar te brengen. Met dit integraal programmeren hebben ze de afgelopen maanden een begin gemaakt, door het maatschappelijk prioriteren van energie-infrastructuur in een provinciaal MIEK.</a:t>
            </a:r>
            <a:endParaRPr lang="nl-NL" sz="1300" dirty="0">
              <a:solidFill>
                <a:srgbClr val="344258"/>
              </a:solidFill>
              <a:latin typeface="Corbel" panose="020B0503020204020204"/>
            </a:endParaRPr>
          </a:p>
        </p:txBody>
      </p:sp>
      <p:sp>
        <p:nvSpPr>
          <p:cNvPr id="6" name="Ovaal 5">
            <a:extLst>
              <a:ext uri="{FF2B5EF4-FFF2-40B4-BE49-F238E27FC236}">
                <a16:creationId xmlns:a16="http://schemas.microsoft.com/office/drawing/2014/main" id="{53623ADE-B835-9E42-A625-B860FDE73B63}"/>
              </a:ext>
            </a:extLst>
          </p:cNvPr>
          <p:cNvSpPr/>
          <p:nvPr/>
        </p:nvSpPr>
        <p:spPr>
          <a:xfrm>
            <a:off x="827516"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10307F7E-292F-E04F-B257-35444307718C}"/>
              </a:ext>
            </a:extLst>
          </p:cNvPr>
          <p:cNvSpPr/>
          <p:nvPr/>
        </p:nvSpPr>
        <p:spPr>
          <a:xfrm>
            <a:off x="3120795"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0FDE0A43-B88A-594C-A048-E2DCE8B44E01}"/>
              </a:ext>
            </a:extLst>
          </p:cNvPr>
          <p:cNvSpPr/>
          <p:nvPr/>
        </p:nvSpPr>
        <p:spPr>
          <a:xfrm>
            <a:off x="5414074"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92BEAAD4-81E9-6445-9020-D71C2D7E2885}"/>
              </a:ext>
            </a:extLst>
          </p:cNvPr>
          <p:cNvSpPr/>
          <p:nvPr/>
        </p:nvSpPr>
        <p:spPr>
          <a:xfrm>
            <a:off x="7707353"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7749D659-3110-9040-8340-6F26308593FC}"/>
              </a:ext>
            </a:extLst>
          </p:cNvPr>
          <p:cNvSpPr/>
          <p:nvPr/>
        </p:nvSpPr>
        <p:spPr>
          <a:xfrm>
            <a:off x="10000630"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0DEBF21D-CF93-BC45-B644-434029086A08}"/>
              </a:ext>
            </a:extLst>
          </p:cNvPr>
          <p:cNvPicPr>
            <a:picLocks noChangeAspect="1"/>
          </p:cNvPicPr>
          <p:nvPr/>
        </p:nvPicPr>
        <p:blipFill>
          <a:blip r:embed="rId4"/>
          <a:stretch>
            <a:fillRect/>
          </a:stretch>
        </p:blipFill>
        <p:spPr>
          <a:xfrm>
            <a:off x="5302068" y="800510"/>
            <a:ext cx="1547144" cy="1297788"/>
          </a:xfrm>
          <a:prstGeom prst="rect">
            <a:avLst/>
          </a:prstGeom>
        </p:spPr>
      </p:pic>
      <p:pic>
        <p:nvPicPr>
          <p:cNvPr id="44" name="Afbeelding 43">
            <a:extLst>
              <a:ext uri="{FF2B5EF4-FFF2-40B4-BE49-F238E27FC236}">
                <a16:creationId xmlns:a16="http://schemas.microsoft.com/office/drawing/2014/main" id="{E5EE542D-8A80-D32E-1D1B-3C9184DF84D7}"/>
              </a:ext>
            </a:extLst>
          </p:cNvPr>
          <p:cNvPicPr>
            <a:picLocks noChangeAspect="1"/>
          </p:cNvPicPr>
          <p:nvPr/>
        </p:nvPicPr>
        <p:blipFill rotWithShape="1">
          <a:blip r:embed="rId5"/>
          <a:srcRect l="13971" t="15680" r="20343" b="18078"/>
          <a:stretch/>
        </p:blipFill>
        <p:spPr>
          <a:xfrm>
            <a:off x="4912204" y="6133722"/>
            <a:ext cx="792548" cy="383129"/>
          </a:xfrm>
          <a:prstGeom prst="rect">
            <a:avLst/>
          </a:prstGeom>
        </p:spPr>
      </p:pic>
      <p:pic>
        <p:nvPicPr>
          <p:cNvPr id="46" name="Picture 2" descr="VNG-logo">
            <a:extLst>
              <a:ext uri="{FF2B5EF4-FFF2-40B4-BE49-F238E27FC236}">
                <a16:creationId xmlns:a16="http://schemas.microsoft.com/office/drawing/2014/main" id="{F07D6769-9209-2EC7-70B7-B922B0F1F4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315"/>
          <a:stretch/>
        </p:blipFill>
        <p:spPr bwMode="auto">
          <a:xfrm>
            <a:off x="2518015" y="6165119"/>
            <a:ext cx="724293" cy="383129"/>
          </a:xfrm>
          <a:prstGeom prst="rect">
            <a:avLst/>
          </a:prstGeom>
          <a:noFill/>
          <a:extLst>
            <a:ext uri="{909E8E84-426E-40DD-AFC4-6F175D3DCCD1}">
              <a14:hiddenFill xmlns:a14="http://schemas.microsoft.com/office/drawing/2010/main">
                <a:solidFill>
                  <a:srgbClr val="FFFFFF"/>
                </a:solidFill>
              </a14:hiddenFill>
            </a:ext>
          </a:extLst>
        </p:spPr>
      </p:pic>
      <p:pic>
        <p:nvPicPr>
          <p:cNvPr id="48" name="Afbeelding 47">
            <a:extLst>
              <a:ext uri="{FF2B5EF4-FFF2-40B4-BE49-F238E27FC236}">
                <a16:creationId xmlns:a16="http://schemas.microsoft.com/office/drawing/2014/main" id="{1842C618-91BD-72B1-718C-A82AB53B2364}"/>
              </a:ext>
            </a:extLst>
          </p:cNvPr>
          <p:cNvPicPr>
            <a:picLocks noChangeAspect="1"/>
          </p:cNvPicPr>
          <p:nvPr/>
        </p:nvPicPr>
        <p:blipFill>
          <a:blip r:embed="rId7"/>
          <a:stretch>
            <a:fillRect/>
          </a:stretch>
        </p:blipFill>
        <p:spPr>
          <a:xfrm>
            <a:off x="7456687" y="6187617"/>
            <a:ext cx="782384" cy="331999"/>
          </a:xfrm>
          <a:prstGeom prst="rect">
            <a:avLst/>
          </a:prstGeom>
        </p:spPr>
      </p:pic>
      <p:pic>
        <p:nvPicPr>
          <p:cNvPr id="50" name="Afbeelding 49">
            <a:extLst>
              <a:ext uri="{FF2B5EF4-FFF2-40B4-BE49-F238E27FC236}">
                <a16:creationId xmlns:a16="http://schemas.microsoft.com/office/drawing/2014/main" id="{BD5AE19C-863C-E7E6-28CF-47211D51AD38}"/>
              </a:ext>
            </a:extLst>
          </p:cNvPr>
          <p:cNvPicPr>
            <a:picLocks noChangeAspect="1"/>
          </p:cNvPicPr>
          <p:nvPr/>
        </p:nvPicPr>
        <p:blipFill>
          <a:blip r:embed="rId8"/>
          <a:stretch>
            <a:fillRect/>
          </a:stretch>
        </p:blipFill>
        <p:spPr>
          <a:xfrm>
            <a:off x="9935348" y="6169234"/>
            <a:ext cx="719313" cy="383129"/>
          </a:xfrm>
          <a:prstGeom prst="rect">
            <a:avLst/>
          </a:prstGeom>
        </p:spPr>
      </p:pic>
      <p:pic>
        <p:nvPicPr>
          <p:cNvPr id="52" name="Afbeelding 51">
            <a:extLst>
              <a:ext uri="{FF2B5EF4-FFF2-40B4-BE49-F238E27FC236}">
                <a16:creationId xmlns:a16="http://schemas.microsoft.com/office/drawing/2014/main" id="{05DC413E-8F46-4EC0-3346-5F1B8C383F51}"/>
              </a:ext>
            </a:extLst>
          </p:cNvPr>
          <p:cNvPicPr>
            <a:picLocks noChangeAspect="1"/>
          </p:cNvPicPr>
          <p:nvPr/>
        </p:nvPicPr>
        <p:blipFill rotWithShape="1">
          <a:blip r:embed="rId9"/>
          <a:srcRect l="5118" r="12126" b="24705"/>
          <a:stretch/>
        </p:blipFill>
        <p:spPr>
          <a:xfrm>
            <a:off x="6151568" y="6191215"/>
            <a:ext cx="1030473" cy="383129"/>
          </a:xfrm>
          <a:prstGeom prst="rect">
            <a:avLst/>
          </a:prstGeom>
        </p:spPr>
      </p:pic>
      <p:pic>
        <p:nvPicPr>
          <p:cNvPr id="54" name="Afbeelding 53">
            <a:extLst>
              <a:ext uri="{FF2B5EF4-FFF2-40B4-BE49-F238E27FC236}">
                <a16:creationId xmlns:a16="http://schemas.microsoft.com/office/drawing/2014/main" id="{3DAC1FB9-B572-16BD-9088-F92D6CBB6680}"/>
              </a:ext>
            </a:extLst>
          </p:cNvPr>
          <p:cNvPicPr>
            <a:picLocks noChangeAspect="1"/>
          </p:cNvPicPr>
          <p:nvPr/>
        </p:nvPicPr>
        <p:blipFill rotWithShape="1">
          <a:blip r:embed="rId10"/>
          <a:srcRect l="5886" t="10372" r="5760" b="24296"/>
          <a:stretch/>
        </p:blipFill>
        <p:spPr>
          <a:xfrm>
            <a:off x="481834" y="6101650"/>
            <a:ext cx="1080875" cy="383129"/>
          </a:xfrm>
          <a:prstGeom prst="rect">
            <a:avLst/>
          </a:prstGeom>
        </p:spPr>
      </p:pic>
      <p:pic>
        <p:nvPicPr>
          <p:cNvPr id="56" name="Afbeelding 55">
            <a:extLst>
              <a:ext uri="{FF2B5EF4-FFF2-40B4-BE49-F238E27FC236}">
                <a16:creationId xmlns:a16="http://schemas.microsoft.com/office/drawing/2014/main" id="{3C99F5CC-444E-5B49-0778-B21B2EB3E7E9}"/>
              </a:ext>
            </a:extLst>
          </p:cNvPr>
          <p:cNvPicPr>
            <a:picLocks noChangeAspect="1"/>
          </p:cNvPicPr>
          <p:nvPr/>
        </p:nvPicPr>
        <p:blipFill rotWithShape="1">
          <a:blip r:embed="rId11"/>
          <a:srcRect t="10227" b="7373"/>
          <a:stretch/>
        </p:blipFill>
        <p:spPr>
          <a:xfrm>
            <a:off x="1781448" y="6160265"/>
            <a:ext cx="465576" cy="383129"/>
          </a:xfrm>
          <a:prstGeom prst="rect">
            <a:avLst/>
          </a:prstGeom>
        </p:spPr>
      </p:pic>
      <p:pic>
        <p:nvPicPr>
          <p:cNvPr id="58" name="Graphic 57">
            <a:extLst>
              <a:ext uri="{FF2B5EF4-FFF2-40B4-BE49-F238E27FC236}">
                <a16:creationId xmlns:a16="http://schemas.microsoft.com/office/drawing/2014/main" id="{F99FD08F-ECC4-8166-0EED-5982CE7D7E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29767" y="6204051"/>
            <a:ext cx="1078606" cy="428816"/>
          </a:xfrm>
          <a:prstGeom prst="rect">
            <a:avLst/>
          </a:prstGeom>
        </p:spPr>
      </p:pic>
      <p:pic>
        <p:nvPicPr>
          <p:cNvPr id="60" name="Afbeelding 59" descr="Nieuws - Nieuws IenW">
            <a:extLst>
              <a:ext uri="{FF2B5EF4-FFF2-40B4-BE49-F238E27FC236}">
                <a16:creationId xmlns:a16="http://schemas.microsoft.com/office/drawing/2014/main" id="{9E0A647F-7F73-8F00-3B5A-B478EBADD8E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34543" y="6165090"/>
            <a:ext cx="898371" cy="348140"/>
          </a:xfrm>
          <a:prstGeom prst="rect">
            <a:avLst/>
          </a:prstGeom>
          <a:noFill/>
          <a:ln>
            <a:noFill/>
          </a:ln>
        </p:spPr>
      </p:pic>
      <p:pic>
        <p:nvPicPr>
          <p:cNvPr id="63" name="Afbeelding 63" descr="Afbeelding met logo&#10;&#10;Automatisch gegenereerde beschrijving">
            <a:extLst>
              <a:ext uri="{FF2B5EF4-FFF2-40B4-BE49-F238E27FC236}">
                <a16:creationId xmlns:a16="http://schemas.microsoft.com/office/drawing/2014/main" id="{00528136-FE25-8ED2-E3F1-2B4A27522AB4}"/>
              </a:ext>
            </a:extLst>
          </p:cNvPr>
          <p:cNvPicPr>
            <a:picLocks noChangeAspect="1"/>
          </p:cNvPicPr>
          <p:nvPr/>
        </p:nvPicPr>
        <p:blipFill>
          <a:blip r:embed="rId15"/>
          <a:stretch>
            <a:fillRect/>
          </a:stretch>
        </p:blipFill>
        <p:spPr>
          <a:xfrm>
            <a:off x="11142784" y="6231440"/>
            <a:ext cx="611066" cy="249333"/>
          </a:xfrm>
          <a:prstGeom prst="rect">
            <a:avLst/>
          </a:prstGeom>
        </p:spPr>
      </p:pic>
      <p:sp>
        <p:nvSpPr>
          <p:cNvPr id="66" name="Rechthoek 65">
            <a:extLst>
              <a:ext uri="{FF2B5EF4-FFF2-40B4-BE49-F238E27FC236}">
                <a16:creationId xmlns:a16="http://schemas.microsoft.com/office/drawing/2014/main" id="{2BFC1A41-D926-3BAA-C5BA-8E203C4DDFEC}"/>
              </a:ext>
            </a:extLst>
          </p:cNvPr>
          <p:cNvSpPr/>
          <p:nvPr/>
        </p:nvSpPr>
        <p:spPr>
          <a:xfrm>
            <a:off x="9466383" y="0"/>
            <a:ext cx="2725615" cy="6447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Lees het volledige document</a:t>
            </a:r>
          </a:p>
          <a:p>
            <a:pPr algn="ctr"/>
            <a:r>
              <a:rPr lang="nl-NL" sz="1200" dirty="0">
                <a:solidFill>
                  <a:schemeClr val="bg2"/>
                </a:solidFill>
                <a:hlinkClick r:id="rId16">
                  <a:extLst>
                    <a:ext uri="{A12FA001-AC4F-418D-AE19-62706E023703}">
                      <ahyp:hlinkClr xmlns:ahyp="http://schemas.microsoft.com/office/drawing/2018/hyperlinkcolor" val="tx"/>
                    </a:ext>
                  </a:extLst>
                </a:hlinkClick>
              </a:rPr>
              <a:t>via deze link</a:t>
            </a:r>
            <a:r>
              <a:rPr lang="nl-NL" sz="1200" dirty="0">
                <a:solidFill>
                  <a:schemeClr val="bg2"/>
                </a:solidFill>
              </a:rPr>
              <a:t>.</a:t>
            </a:r>
          </a:p>
        </p:txBody>
      </p:sp>
      <p:pic>
        <p:nvPicPr>
          <p:cNvPr id="4" name="Afbeelding 3" descr="Afbeelding met pak&#10;&#10;Automatisch gegenereerde beschrijving">
            <a:extLst>
              <a:ext uri="{FF2B5EF4-FFF2-40B4-BE49-F238E27FC236}">
                <a16:creationId xmlns:a16="http://schemas.microsoft.com/office/drawing/2014/main" id="{66965B1A-CED5-7043-A0CF-C89687E95A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98068" y="741745"/>
            <a:ext cx="1613419" cy="1587634"/>
          </a:xfrm>
          <a:prstGeom prst="rect">
            <a:avLst/>
          </a:prstGeom>
        </p:spPr>
      </p:pic>
      <p:pic>
        <p:nvPicPr>
          <p:cNvPr id="8" name="Afbeelding 7" descr="Afbeelding met logo&#10;&#10;Automatisch gegenereerde beschrijving">
            <a:extLst>
              <a:ext uri="{FF2B5EF4-FFF2-40B4-BE49-F238E27FC236}">
                <a16:creationId xmlns:a16="http://schemas.microsoft.com/office/drawing/2014/main" id="{EEAC1886-BCE9-3046-ACB8-1506FCCE3B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4301" y="669255"/>
            <a:ext cx="1944038" cy="1560298"/>
          </a:xfrm>
          <a:prstGeom prst="rect">
            <a:avLst/>
          </a:prstGeom>
        </p:spPr>
      </p:pic>
      <p:pic>
        <p:nvPicPr>
          <p:cNvPr id="16" name="Afbeelding 15" descr="Afbeelding met tekst, tafel, werktafel&#10;&#10;Automatisch gegenereerde beschrijving">
            <a:extLst>
              <a:ext uri="{FF2B5EF4-FFF2-40B4-BE49-F238E27FC236}">
                <a16:creationId xmlns:a16="http://schemas.microsoft.com/office/drawing/2014/main" id="{C406DEB7-84A5-5347-BD18-506B49D51DD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8035" y="925491"/>
            <a:ext cx="2330168" cy="1355419"/>
          </a:xfrm>
          <a:prstGeom prst="rect">
            <a:avLst/>
          </a:prstGeom>
        </p:spPr>
      </p:pic>
      <p:pic>
        <p:nvPicPr>
          <p:cNvPr id="19" name="Afbeelding 18" descr="Afbeelding met logo&#10;&#10;Automatisch gegenereerde beschrijving">
            <a:extLst>
              <a:ext uri="{FF2B5EF4-FFF2-40B4-BE49-F238E27FC236}">
                <a16:creationId xmlns:a16="http://schemas.microsoft.com/office/drawing/2014/main" id="{C392AB98-502B-484C-807A-D24598DC820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52511" y="829549"/>
            <a:ext cx="2111847" cy="1402430"/>
          </a:xfrm>
          <a:prstGeom prst="rect">
            <a:avLst/>
          </a:prstGeom>
        </p:spPr>
      </p:pic>
      <p:sp>
        <p:nvSpPr>
          <p:cNvPr id="3" name="Rechthoek 2">
            <a:extLst>
              <a:ext uri="{FF2B5EF4-FFF2-40B4-BE49-F238E27FC236}">
                <a16:creationId xmlns:a16="http://schemas.microsoft.com/office/drawing/2014/main" id="{43C38C41-7DBE-95D4-2811-20238E4A3342}"/>
              </a:ext>
            </a:extLst>
          </p:cNvPr>
          <p:cNvSpPr/>
          <p:nvPr/>
        </p:nvSpPr>
        <p:spPr>
          <a:xfrm>
            <a:off x="4729827" y="5561898"/>
            <a:ext cx="2725615" cy="644769"/>
          </a:xfrm>
          <a:prstGeom prst="rect">
            <a:avLst/>
          </a:prstGeom>
          <a:solidFill>
            <a:srgbClr val="C0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ONDER EMBARGO</a:t>
            </a:r>
          </a:p>
          <a:p>
            <a:pPr algn="ctr"/>
            <a:r>
              <a:rPr lang="nl-NL" sz="1200" dirty="0"/>
              <a:t>tot 24 april 13.00 uur</a:t>
            </a:r>
            <a:endParaRPr lang="nl-NL" sz="1200" dirty="0">
              <a:solidFill>
                <a:schemeClr val="bg2"/>
              </a:solidFill>
            </a:endParaRPr>
          </a:p>
        </p:txBody>
      </p:sp>
    </p:spTree>
    <p:extLst>
      <p:ext uri="{BB962C8B-B14F-4D97-AF65-F5344CB8AC3E}">
        <p14:creationId xmlns:p14="http://schemas.microsoft.com/office/powerpoint/2010/main" val="127731702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8">
            <a:extLst>
              <a:ext uri="{FF2B5EF4-FFF2-40B4-BE49-F238E27FC236}">
                <a16:creationId xmlns:a16="http://schemas.microsoft.com/office/drawing/2014/main" id="{435E4896-33FD-AD4B-88A2-0CA9EE076783}"/>
              </a:ext>
            </a:extLst>
          </p:cNvPr>
          <p:cNvSpPr/>
          <p:nvPr/>
        </p:nvSpPr>
        <p:spPr>
          <a:xfrm rot="5400000">
            <a:off x="-58065" y="51263"/>
            <a:ext cx="6211232"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3" name="Rechthoek 52">
            <a:extLst>
              <a:ext uri="{FF2B5EF4-FFF2-40B4-BE49-F238E27FC236}">
                <a16:creationId xmlns:a16="http://schemas.microsoft.com/office/drawing/2014/main" id="{0E05883A-8FE8-B94B-B633-27AC2F8D6D9A}"/>
              </a:ext>
            </a:extLst>
          </p:cNvPr>
          <p:cNvSpPr/>
          <p:nvPr/>
        </p:nvSpPr>
        <p:spPr>
          <a:xfrm rot="16200000">
            <a:off x="5769215" y="435213"/>
            <a:ext cx="646771" cy="12198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itel 1">
            <a:extLst>
              <a:ext uri="{FF2B5EF4-FFF2-40B4-BE49-F238E27FC236}">
                <a16:creationId xmlns:a16="http://schemas.microsoft.com/office/drawing/2014/main" id="{81F71CE8-D4F2-E84C-9591-600FB978234D}"/>
              </a:ext>
            </a:extLst>
          </p:cNvPr>
          <p:cNvSpPr txBox="1">
            <a:spLocks/>
          </p:cNvSpPr>
          <p:nvPr/>
        </p:nvSpPr>
        <p:spPr>
          <a:xfrm>
            <a:off x="502578" y="244717"/>
            <a:ext cx="5593422"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chemeClr val="tx1"/>
                </a:solidFill>
                <a:latin typeface="+mj-lt"/>
                <a:ea typeface="Open Sans" panose="020B0606030504020204" pitchFamily="34" charset="0"/>
                <a:cs typeface="Open Sans" panose="020B0606030504020204" pitchFamily="34" charset="0"/>
              </a:rPr>
              <a:t>Wat is integraal programmeren? </a:t>
            </a:r>
            <a:endParaRPr kumimoji="0" lang="nl-NL" sz="2400" u="none" strike="noStrike" kern="120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endParaRPr>
          </a:p>
        </p:txBody>
      </p:sp>
      <p:sp>
        <p:nvSpPr>
          <p:cNvPr id="52" name="Tijdelijke aanduiding voor dianummer 2">
            <a:extLst>
              <a:ext uri="{FF2B5EF4-FFF2-40B4-BE49-F238E27FC236}">
                <a16:creationId xmlns:a16="http://schemas.microsoft.com/office/drawing/2014/main" id="{5797E85E-E024-0F48-8A1A-59FB1E19F663}"/>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10</a:t>
            </a:fld>
            <a:endParaRPr lang="en-NL" sz="1200"/>
          </a:p>
        </p:txBody>
      </p:sp>
      <p:sp>
        <p:nvSpPr>
          <p:cNvPr id="54" name="Tijdelijke aanduiding voor voettekst 3">
            <a:extLst>
              <a:ext uri="{FF2B5EF4-FFF2-40B4-BE49-F238E27FC236}">
                <a16:creationId xmlns:a16="http://schemas.microsoft.com/office/drawing/2014/main" id="{76E6C31C-002D-2642-9104-6040579609A8}"/>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
        <p:nvSpPr>
          <p:cNvPr id="58" name="Tekstvak 57">
            <a:extLst>
              <a:ext uri="{FF2B5EF4-FFF2-40B4-BE49-F238E27FC236}">
                <a16:creationId xmlns:a16="http://schemas.microsoft.com/office/drawing/2014/main" id="{0C93ED69-4824-C24F-B4E9-19E01B5D6D8F}"/>
              </a:ext>
            </a:extLst>
          </p:cNvPr>
          <p:cNvSpPr txBox="1"/>
          <p:nvPr/>
        </p:nvSpPr>
        <p:spPr>
          <a:xfrm>
            <a:off x="502578" y="965815"/>
            <a:ext cx="5220435" cy="4524315"/>
          </a:xfrm>
          <a:prstGeom prst="rect">
            <a:avLst/>
          </a:prstGeom>
          <a:noFill/>
        </p:spPr>
        <p:txBody>
          <a:bodyPr wrap="square" lIns="91440" tIns="45720" rIns="91440" bIns="45720" numCol="1" spcCol="180000" rtlCol="0" anchor="t">
            <a:spAutoFit/>
          </a:bodyPr>
          <a:lstStyle/>
          <a:p>
            <a:pPr marL="0" marR="0" lvl="0" indent="0" defTabSz="914400" rtl="0" eaLnBrk="1" fontAlgn="auto" latinLnBrk="0" hangingPunct="1">
              <a:spcBef>
                <a:spcPts val="0"/>
              </a:spcBef>
              <a:spcAft>
                <a:spcPts val="0"/>
              </a:spcAft>
              <a:buClrTx/>
              <a:buSzTx/>
              <a:buFontTx/>
              <a:buNone/>
              <a:tabLst/>
              <a:defRPr/>
            </a:pPr>
            <a:r>
              <a:rPr kumimoji="0" lang="nl-NL" sz="1600" b="1" i="0" u="none" strike="noStrike" kern="1200" cap="none" spc="0" normalizeH="0" baseline="0" noProof="0" dirty="0">
                <a:ln>
                  <a:noFill/>
                </a:ln>
                <a:effectLst/>
                <a:uLnTx/>
                <a:uFillTx/>
                <a:latin typeface="Corbel" panose="020B0503020204020204"/>
                <a:ea typeface="+mn-ea"/>
                <a:cs typeface="+mn-cs"/>
              </a:rPr>
              <a:t>Integraal programmeren is:</a:t>
            </a:r>
            <a:endParaRPr lang="nl-NL" sz="1600" b="1" i="0" u="none" strike="noStrike" kern="1200" cap="none" spc="0" normalizeH="0" baseline="0" noProof="0" dirty="0">
              <a:ln>
                <a:noFill/>
              </a:ln>
              <a:effectLst/>
              <a:uLnTx/>
              <a:uFillTx/>
              <a:latin typeface="Corbel" panose="020B0503020204020204"/>
            </a:endParaRPr>
          </a:p>
          <a:p>
            <a:pPr marL="0" marR="0" lvl="0" indent="0" defTabSz="914400" rtl="0" eaLnBrk="1" fontAlgn="auto" latinLnBrk="0" hangingPunct="1">
              <a:spcBef>
                <a:spcPts val="0"/>
              </a:spcBef>
              <a:spcAft>
                <a:spcPts val="0"/>
              </a:spcAft>
              <a:buClrTx/>
              <a:buSzTx/>
              <a:buFontTx/>
              <a:buNone/>
              <a:tabLst/>
              <a:defRPr/>
            </a:pPr>
            <a:endParaRPr lang="nl-NL" sz="1600" b="0" i="0" u="none" strike="noStrike" kern="1200" cap="none" spc="0" normalizeH="0" baseline="0" noProof="0" dirty="0">
              <a:ln>
                <a:noFill/>
              </a:ln>
              <a:effectLst/>
              <a:uLnTx/>
              <a:uFillTx/>
              <a:latin typeface="Corbel" panose="020B0503020204020204"/>
            </a:endParaRPr>
          </a:p>
          <a:p>
            <a:pPr marL="285750" indent="-285750">
              <a:buFont typeface="Arial" panose="020B0604020202020204" pitchFamily="34" charset="0"/>
              <a:buChar char="•"/>
              <a:defRPr/>
            </a:pPr>
            <a:r>
              <a:rPr lang="nl-NL" sz="1600" dirty="0"/>
              <a:t>het</a:t>
            </a:r>
            <a:r>
              <a:rPr lang="nl-NL" sz="1600" dirty="0">
                <a:latin typeface="Corbel" panose="020B0503020204020204"/>
              </a:rPr>
              <a:t> </a:t>
            </a:r>
            <a:r>
              <a:rPr kumimoji="0" lang="nl-NL" sz="1600" b="1" i="0" u="none" strike="noStrike" kern="1200" cap="none" spc="0" normalizeH="0" baseline="0" noProof="0" dirty="0">
                <a:ln>
                  <a:noFill/>
                </a:ln>
                <a:effectLst/>
                <a:uLnTx/>
                <a:uFillTx/>
                <a:latin typeface="Corbel" panose="020B0503020204020204"/>
                <a:ea typeface="+mn-ea"/>
                <a:cs typeface="+mn-cs"/>
              </a:rPr>
              <a:t>ontwerpen en plannen </a:t>
            </a:r>
            <a:r>
              <a:rPr lang="nl-NL" sz="1600" dirty="0"/>
              <a:t>(in tijd en plaats)</a:t>
            </a:r>
            <a:r>
              <a:rPr kumimoji="0" lang="nl-NL" sz="1600" b="1" i="0" u="none" strike="noStrike" kern="1200" cap="none" spc="0" normalizeH="0" baseline="0" noProof="0" dirty="0">
                <a:ln>
                  <a:noFill/>
                </a:ln>
                <a:effectLst/>
                <a:uLnTx/>
                <a:uFillTx/>
                <a:latin typeface="Corbel" panose="020B0503020204020204"/>
                <a:ea typeface="+mn-ea"/>
                <a:cs typeface="+mn-cs"/>
              </a:rPr>
              <a:t> van </a:t>
            </a:r>
            <a:r>
              <a:rPr lang="nl-NL" sz="1600" dirty="0">
                <a:latin typeface="Corbel" panose="020B0503020204020204"/>
              </a:rPr>
              <a:t>toekomstige</a:t>
            </a:r>
            <a:r>
              <a:rPr kumimoji="0" lang="nl-NL" sz="1600" b="0" i="0" u="none" strike="noStrike" kern="1200" cap="none" spc="0" normalizeH="0" baseline="0" noProof="0" dirty="0">
                <a:ln>
                  <a:noFill/>
                </a:ln>
                <a:effectLst/>
                <a:uLnTx/>
                <a:uFillTx/>
                <a:latin typeface="Corbel" panose="020B0503020204020204"/>
                <a:ea typeface="+mn-ea"/>
                <a:cs typeface="+mn-cs"/>
              </a:rPr>
              <a:t> </a:t>
            </a:r>
            <a:r>
              <a:rPr kumimoji="0" lang="nl-NL" sz="1600" b="1" i="0" u="none" strike="noStrike" kern="1200" cap="none" spc="0" normalizeH="0" baseline="0" noProof="0" dirty="0">
                <a:ln>
                  <a:noFill/>
                </a:ln>
                <a:effectLst/>
                <a:uLnTx/>
                <a:uFillTx/>
                <a:latin typeface="Corbel" panose="020B0503020204020204"/>
                <a:ea typeface="+mn-ea"/>
                <a:cs typeface="+mn-cs"/>
              </a:rPr>
              <a:t>energie-infrastructuur, opslag en conversie</a:t>
            </a:r>
            <a:r>
              <a:rPr lang="nl-NL" sz="1600" dirty="0">
                <a:latin typeface="Corbel" panose="020B0503020204020204"/>
              </a:rPr>
              <a:t> op basis van keuzes,</a:t>
            </a:r>
            <a:endParaRPr lang="nl-NL" sz="1600" b="1" dirty="0">
              <a:latin typeface="Corbel" panose="020B0503020204020204"/>
            </a:endParaRPr>
          </a:p>
          <a:p>
            <a:pPr marL="285750" lvl="0" indent="-285750">
              <a:buFont typeface="Arial" panose="020B0604020202020204" pitchFamily="34" charset="0"/>
              <a:buChar char="•"/>
              <a:defRPr/>
            </a:pPr>
            <a:r>
              <a:rPr kumimoji="0" lang="nl-NL" sz="1600" b="0" i="0" u="none" strike="noStrike" kern="1200" cap="none" spc="0" normalizeH="0" baseline="0" noProof="0" dirty="0">
                <a:ln>
                  <a:noFill/>
                </a:ln>
                <a:effectLst/>
                <a:uLnTx/>
                <a:uFillTx/>
                <a:latin typeface="Corbel" panose="020B0503020204020204"/>
                <a:ea typeface="+mn-ea"/>
                <a:cs typeface="+mn-cs"/>
              </a:rPr>
              <a:t>in nauwe samenhang met de ruimtelijke en sectorale planvorming voor </a:t>
            </a:r>
            <a:r>
              <a:rPr kumimoji="0" lang="nl-NL" sz="1600" b="1" i="0" u="none" strike="noStrike" kern="1200" cap="none" spc="0" normalizeH="0" baseline="0" noProof="0" dirty="0">
                <a:ln>
                  <a:noFill/>
                </a:ln>
                <a:effectLst/>
                <a:uLnTx/>
                <a:uFillTx/>
                <a:latin typeface="Corbel" panose="020B0503020204020204"/>
                <a:ea typeface="+mn-ea"/>
                <a:cs typeface="+mn-cs"/>
              </a:rPr>
              <a:t>energievraag en -aanbod </a:t>
            </a:r>
            <a:r>
              <a:rPr kumimoji="0" lang="nl-NL" sz="1600" b="0" i="0" u="none" strike="noStrike" kern="1200" cap="none" spc="0" normalizeH="0" baseline="0" noProof="0" dirty="0">
                <a:ln>
                  <a:noFill/>
                </a:ln>
                <a:effectLst/>
                <a:uLnTx/>
                <a:uFillTx/>
                <a:latin typeface="Corbel" panose="020B0503020204020204"/>
                <a:ea typeface="+mn-ea"/>
                <a:cs typeface="+mn-cs"/>
              </a:rPr>
              <a:t>(industrie, mobiliteit, gebouwde omgeving, landbouw, opwek).</a:t>
            </a:r>
            <a:endParaRPr lang="nl-NL" sz="1600" dirty="0">
              <a:latin typeface="Corbel" panose="020B0503020204020204"/>
            </a:endParaRPr>
          </a:p>
          <a:p>
            <a:pPr marL="285750" lvl="0" indent="-285750">
              <a:buFont typeface="Arial" panose="020B0604020202020204" pitchFamily="34" charset="0"/>
              <a:buChar char="•"/>
              <a:defRPr/>
            </a:pPr>
            <a:r>
              <a:rPr kumimoji="0" lang="nl-NL" sz="1600" b="0" i="0" u="none" strike="noStrike" kern="1200" cap="none" spc="0" normalizeH="0" baseline="0" noProof="0" dirty="0">
                <a:ln>
                  <a:noFill/>
                </a:ln>
                <a:effectLst/>
                <a:uLnTx/>
                <a:uFillTx/>
                <a:latin typeface="Corbel" panose="020B0503020204020204"/>
                <a:ea typeface="+mn-ea"/>
                <a:cs typeface="+mn-cs"/>
              </a:rPr>
              <a:t>Dit vraagt om een </a:t>
            </a:r>
            <a:r>
              <a:rPr lang="nl-NL" sz="1600" b="1" dirty="0">
                <a:latin typeface="Corbel" panose="020B0503020204020204"/>
              </a:rPr>
              <a:t>publieke</a:t>
            </a:r>
            <a:r>
              <a:rPr kumimoji="0" lang="nl-NL" sz="1600" b="1" i="0" u="none" strike="noStrike" kern="1200" cap="none" spc="0" normalizeH="0" baseline="0" noProof="0" dirty="0">
                <a:ln>
                  <a:noFill/>
                </a:ln>
                <a:effectLst/>
                <a:uLnTx/>
                <a:uFillTx/>
                <a:latin typeface="Corbel" panose="020B0503020204020204"/>
                <a:ea typeface="+mn-ea"/>
                <a:cs typeface="+mn-cs"/>
              </a:rPr>
              <a:t> afweging</a:t>
            </a:r>
            <a:r>
              <a:rPr lang="nl-NL" sz="1600" b="1" dirty="0">
                <a:latin typeface="Corbel" panose="020B0503020204020204"/>
              </a:rPr>
              <a:t>, </a:t>
            </a:r>
            <a:r>
              <a:rPr lang="nl-NL" sz="1600" dirty="0">
                <a:ea typeface="+mn-lt"/>
                <a:cs typeface="+mn-lt"/>
              </a:rPr>
              <a:t>in een </a:t>
            </a:r>
            <a:r>
              <a:rPr lang="nl-NL" sz="1600" b="1" dirty="0">
                <a:ea typeface="+mn-lt"/>
                <a:cs typeface="+mn-lt"/>
              </a:rPr>
              <a:t>gezamenlijk proces </a:t>
            </a:r>
            <a:r>
              <a:rPr lang="nl-NL" sz="1600" dirty="0">
                <a:ea typeface="+mn-lt"/>
                <a:cs typeface="+mn-lt"/>
              </a:rPr>
              <a:t>van overheden, netbeheerders en andere partijen, bestaande uit 5 stappen (zie </a:t>
            </a:r>
            <a:r>
              <a:rPr lang="nl-NL" sz="1600" dirty="0">
                <a:ea typeface="+mn-lt"/>
                <a:cs typeface="+mn-lt"/>
                <a:hlinkClick r:id="rId3">
                  <a:extLst>
                    <a:ext uri="{A12FA001-AC4F-418D-AE19-62706E023703}">
                      <ahyp:hlinkClr xmlns:ahyp="http://schemas.microsoft.com/office/drawing/2018/hyperlinkcolor" val="tx"/>
                    </a:ext>
                  </a:extLst>
                </a:hlinkClick>
              </a:rPr>
              <a:t>handreiking</a:t>
            </a:r>
            <a:r>
              <a:rPr lang="nl-NL" sz="1600" dirty="0">
                <a:ea typeface="+mn-lt"/>
                <a:cs typeface="+mn-lt"/>
              </a:rPr>
              <a:t>).</a:t>
            </a:r>
            <a:endParaRPr lang="nl-NL" sz="1600" dirty="0">
              <a:latin typeface="Corbel" panose="020B0503020204020204"/>
            </a:endParaRPr>
          </a:p>
          <a:p>
            <a:pPr marL="285750" indent="-285750">
              <a:buFont typeface="Arial,Sans-Serif" panose="020B0604020202020204" pitchFamily="34" charset="0"/>
              <a:buChar char="•"/>
              <a:defRPr/>
            </a:pPr>
            <a:r>
              <a:rPr lang="nl-NL" sz="1600" dirty="0">
                <a:latin typeface="Corbel" panose="020B0503020204020204"/>
              </a:rPr>
              <a:t>De belangrijkste resultaten zijn:</a:t>
            </a:r>
          </a:p>
          <a:p>
            <a:pPr marL="742950" lvl="1" indent="-285750">
              <a:buFont typeface="Arial,Sans-Serif" panose="020B0604020202020204" pitchFamily="34" charset="0"/>
              <a:buChar char="•"/>
              <a:defRPr/>
            </a:pPr>
            <a:r>
              <a:rPr lang="nl-NL" sz="1600" dirty="0"/>
              <a:t>een Energievisie, die een toekomstbeeld schetst van de ontwikkeling van het energiesysteem. </a:t>
            </a:r>
          </a:p>
          <a:p>
            <a:pPr marL="742950" lvl="1" indent="-285750">
              <a:buFont typeface="Arial,Sans-Serif" panose="020B0604020202020204" pitchFamily="34" charset="0"/>
              <a:buChar char="•"/>
              <a:defRPr/>
            </a:pPr>
            <a:r>
              <a:rPr lang="nl-NL" sz="1600" dirty="0">
                <a:latin typeface="Corbel" panose="020B0503020204020204"/>
              </a:rPr>
              <a:t>en een provinciaal MIEK, met daarin een overzicht van de maatschappelijk belangrijkste projecten in een provincie;</a:t>
            </a:r>
          </a:p>
        </p:txBody>
      </p:sp>
      <p:grpSp>
        <p:nvGrpSpPr>
          <p:cNvPr id="5" name="Groep 4">
            <a:extLst>
              <a:ext uri="{FF2B5EF4-FFF2-40B4-BE49-F238E27FC236}">
                <a16:creationId xmlns:a16="http://schemas.microsoft.com/office/drawing/2014/main" id="{6CA21CF7-34FC-1B4F-9385-C5665C262537}"/>
              </a:ext>
            </a:extLst>
          </p:cNvPr>
          <p:cNvGrpSpPr/>
          <p:nvPr/>
        </p:nvGrpSpPr>
        <p:grpSpPr>
          <a:xfrm>
            <a:off x="6884514" y="1146529"/>
            <a:ext cx="4703683" cy="4165436"/>
            <a:chOff x="6884514" y="1146529"/>
            <a:chExt cx="4703683" cy="4165436"/>
          </a:xfrm>
        </p:grpSpPr>
        <p:grpSp>
          <p:nvGrpSpPr>
            <p:cNvPr id="2" name="Groep 1">
              <a:extLst>
                <a:ext uri="{FF2B5EF4-FFF2-40B4-BE49-F238E27FC236}">
                  <a16:creationId xmlns:a16="http://schemas.microsoft.com/office/drawing/2014/main" id="{94D05B79-22F5-9F4B-BAD7-BFA452F4F4A7}"/>
                </a:ext>
              </a:extLst>
            </p:cNvPr>
            <p:cNvGrpSpPr/>
            <p:nvPr/>
          </p:nvGrpSpPr>
          <p:grpSpPr>
            <a:xfrm>
              <a:off x="6884514" y="1146529"/>
              <a:ext cx="4703683" cy="4165436"/>
              <a:chOff x="5581007" y="78777"/>
              <a:chExt cx="5787794" cy="5126720"/>
            </a:xfrm>
          </p:grpSpPr>
          <p:pic>
            <p:nvPicPr>
              <p:cNvPr id="30" name="Graphic 29" descr="Fabriek silhouet">
                <a:extLst>
                  <a:ext uri="{FF2B5EF4-FFF2-40B4-BE49-F238E27FC236}">
                    <a16:creationId xmlns:a16="http://schemas.microsoft.com/office/drawing/2014/main" id="{49D024AE-85F3-F04D-993D-A6B807A8F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9359" y="1552705"/>
                <a:ext cx="1218971" cy="1218971"/>
              </a:xfrm>
              <a:prstGeom prst="rect">
                <a:avLst/>
              </a:prstGeom>
            </p:spPr>
          </p:pic>
          <p:sp>
            <p:nvSpPr>
              <p:cNvPr id="39" name="Tekstvak 38">
                <a:extLst>
                  <a:ext uri="{FF2B5EF4-FFF2-40B4-BE49-F238E27FC236}">
                    <a16:creationId xmlns:a16="http://schemas.microsoft.com/office/drawing/2014/main" id="{1FFA63C2-29D6-FC4F-9EAB-04D17E32A278}"/>
                  </a:ext>
                </a:extLst>
              </p:cNvPr>
              <p:cNvSpPr txBox="1"/>
              <p:nvPr/>
            </p:nvSpPr>
            <p:spPr>
              <a:xfrm>
                <a:off x="5581007" y="2719275"/>
                <a:ext cx="1218970" cy="319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42650"/>
                    </a:solidFill>
                    <a:effectLst/>
                    <a:uLnTx/>
                    <a:uFillTx/>
                    <a:latin typeface="Corbel" panose="020B0503020204020204"/>
                    <a:ea typeface="+mn-ea"/>
                    <a:cs typeface="+mn-cs"/>
                  </a:rPr>
                  <a:t>Industrie</a:t>
                </a:r>
              </a:p>
            </p:txBody>
          </p:sp>
          <p:grpSp>
            <p:nvGrpSpPr>
              <p:cNvPr id="104" name="Groep 103">
                <a:extLst>
                  <a:ext uri="{FF2B5EF4-FFF2-40B4-BE49-F238E27FC236}">
                    <a16:creationId xmlns:a16="http://schemas.microsoft.com/office/drawing/2014/main" id="{3AFB5DB7-154D-0A19-7018-6C6D71E8B493}"/>
                  </a:ext>
                </a:extLst>
              </p:cNvPr>
              <p:cNvGrpSpPr/>
              <p:nvPr/>
            </p:nvGrpSpPr>
            <p:grpSpPr>
              <a:xfrm>
                <a:off x="5828758" y="78777"/>
                <a:ext cx="5540043" cy="5126720"/>
                <a:chOff x="5828758" y="78777"/>
                <a:chExt cx="5540043" cy="5126720"/>
              </a:xfrm>
            </p:grpSpPr>
            <p:sp>
              <p:nvSpPr>
                <p:cNvPr id="22" name="Ovaal 21">
                  <a:extLst>
                    <a:ext uri="{FF2B5EF4-FFF2-40B4-BE49-F238E27FC236}">
                      <a16:creationId xmlns:a16="http://schemas.microsoft.com/office/drawing/2014/main" id="{55415856-AD6B-F948-893C-08515BB65996}"/>
                    </a:ext>
                  </a:extLst>
                </p:cNvPr>
                <p:cNvSpPr/>
                <p:nvPr/>
              </p:nvSpPr>
              <p:spPr>
                <a:xfrm>
                  <a:off x="7080100" y="1849117"/>
                  <a:ext cx="2880000" cy="28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5" name="Graphic 24" descr="Auto silhouet">
                  <a:extLst>
                    <a:ext uri="{FF2B5EF4-FFF2-40B4-BE49-F238E27FC236}">
                      <a16:creationId xmlns:a16="http://schemas.microsoft.com/office/drawing/2014/main" id="{BDF6EB32-C449-2647-B983-A090CCCEC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0280" y="3921461"/>
                  <a:ext cx="1218971" cy="1218971"/>
                </a:xfrm>
                <a:prstGeom prst="rect">
                  <a:avLst/>
                </a:prstGeom>
              </p:spPr>
            </p:pic>
            <p:pic>
              <p:nvPicPr>
                <p:cNvPr id="28" name="Graphic 27" descr="Windturbines silhouet">
                  <a:extLst>
                    <a:ext uri="{FF2B5EF4-FFF2-40B4-BE49-F238E27FC236}">
                      <a16:creationId xmlns:a16="http://schemas.microsoft.com/office/drawing/2014/main" id="{C719962C-BCEF-1B40-82DC-A3C9CD5028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7376" y="1491799"/>
                  <a:ext cx="1218971" cy="1218971"/>
                </a:xfrm>
                <a:prstGeom prst="rect">
                  <a:avLst/>
                </a:prstGeom>
              </p:spPr>
            </p:pic>
            <p:pic>
              <p:nvPicPr>
                <p:cNvPr id="31" name="Graphic 30" descr="Batterij die wordt opgeladen met effen opvulling">
                  <a:extLst>
                    <a:ext uri="{FF2B5EF4-FFF2-40B4-BE49-F238E27FC236}">
                      <a16:creationId xmlns:a16="http://schemas.microsoft.com/office/drawing/2014/main" id="{906572EE-533B-2C49-8672-F2F509A1DD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01277" y="3465718"/>
                  <a:ext cx="739137" cy="739137"/>
                </a:xfrm>
                <a:prstGeom prst="rect">
                  <a:avLst/>
                </a:prstGeom>
              </p:spPr>
            </p:pic>
            <p:grpSp>
              <p:nvGrpSpPr>
                <p:cNvPr id="32" name="Groep 31">
                  <a:extLst>
                    <a:ext uri="{FF2B5EF4-FFF2-40B4-BE49-F238E27FC236}">
                      <a16:creationId xmlns:a16="http://schemas.microsoft.com/office/drawing/2014/main" id="{1D110F84-DD92-E04C-9B96-38E55DF37F7C}"/>
                    </a:ext>
                  </a:extLst>
                </p:cNvPr>
                <p:cNvGrpSpPr/>
                <p:nvPr/>
              </p:nvGrpSpPr>
              <p:grpSpPr>
                <a:xfrm>
                  <a:off x="8890421" y="3493031"/>
                  <a:ext cx="688212" cy="605504"/>
                  <a:chOff x="5975287" y="3513435"/>
                  <a:chExt cx="1059569" cy="1059569"/>
                </a:xfrm>
              </p:grpSpPr>
              <p:pic>
                <p:nvPicPr>
                  <p:cNvPr id="33" name="Graphic 32" descr="Periodieke grafiek silhouet">
                    <a:extLst>
                      <a:ext uri="{FF2B5EF4-FFF2-40B4-BE49-F238E27FC236}">
                        <a16:creationId xmlns:a16="http://schemas.microsoft.com/office/drawing/2014/main" id="{4DDF36A2-5045-5742-A914-63B41C9674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75287" y="3513435"/>
                    <a:ext cx="1059569" cy="1059569"/>
                  </a:xfrm>
                  <a:prstGeom prst="rect">
                    <a:avLst/>
                  </a:prstGeom>
                </p:spPr>
              </p:pic>
              <p:cxnSp>
                <p:nvCxnSpPr>
                  <p:cNvPr id="34" name="Rechte verbindingslijn met pijl 33">
                    <a:extLst>
                      <a:ext uri="{FF2B5EF4-FFF2-40B4-BE49-F238E27FC236}">
                        <a16:creationId xmlns:a16="http://schemas.microsoft.com/office/drawing/2014/main" id="{BFDEFBAA-E246-6A4F-A610-FCC580E224E5}"/>
                      </a:ext>
                    </a:extLst>
                  </p:cNvPr>
                  <p:cNvCxnSpPr>
                    <a:cxnSpLocks/>
                  </p:cNvCxnSpPr>
                  <p:nvPr/>
                </p:nvCxnSpPr>
                <p:spPr>
                  <a:xfrm>
                    <a:off x="6388100" y="3892800"/>
                    <a:ext cx="0" cy="16560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92A3CA45-09F8-A44F-B4BA-C6719088D5A5}"/>
                      </a:ext>
                    </a:extLst>
                  </p:cNvPr>
                  <p:cNvSpPr/>
                  <p:nvPr/>
                </p:nvSpPr>
                <p:spPr>
                  <a:xfrm>
                    <a:off x="6636000" y="3892800"/>
                    <a:ext cx="272789" cy="16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37" name="Tekstvak 36">
                  <a:extLst>
                    <a:ext uri="{FF2B5EF4-FFF2-40B4-BE49-F238E27FC236}">
                      <a16:creationId xmlns:a16="http://schemas.microsoft.com/office/drawing/2014/main" id="{C1A5DC3D-2398-3149-9F7D-5DB03EAB80A8}"/>
                    </a:ext>
                  </a:extLst>
                </p:cNvPr>
                <p:cNvSpPr txBox="1"/>
                <p:nvPr/>
              </p:nvSpPr>
              <p:spPr>
                <a:xfrm>
                  <a:off x="10149832" y="2721032"/>
                  <a:ext cx="1218969" cy="319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42650"/>
                      </a:solidFill>
                      <a:effectLst/>
                      <a:uLnTx/>
                      <a:uFillTx/>
                      <a:latin typeface="Corbel" panose="020B0503020204020204"/>
                      <a:ea typeface="+mn-ea"/>
                      <a:cs typeface="+mn-cs"/>
                    </a:rPr>
                    <a:t>Opwek</a:t>
                  </a:r>
                </a:p>
              </p:txBody>
            </p:sp>
            <p:sp>
              <p:nvSpPr>
                <p:cNvPr id="38" name="Tekstvak 37">
                  <a:extLst>
                    <a:ext uri="{FF2B5EF4-FFF2-40B4-BE49-F238E27FC236}">
                      <a16:creationId xmlns:a16="http://schemas.microsoft.com/office/drawing/2014/main" id="{9EC8F3C9-168A-5741-877B-899B75602E5D}"/>
                    </a:ext>
                  </a:extLst>
                </p:cNvPr>
                <p:cNvSpPr txBox="1"/>
                <p:nvPr/>
              </p:nvSpPr>
              <p:spPr>
                <a:xfrm>
                  <a:off x="5828758" y="4886459"/>
                  <a:ext cx="1218969" cy="319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42650"/>
                      </a:solidFill>
                      <a:effectLst/>
                      <a:uLnTx/>
                      <a:uFillTx/>
                      <a:latin typeface="Corbel" panose="020B0503020204020204"/>
                      <a:ea typeface="+mn-ea"/>
                      <a:cs typeface="+mn-cs"/>
                    </a:rPr>
                    <a:t>Mobiliteit</a:t>
                  </a:r>
                </a:p>
              </p:txBody>
            </p:sp>
            <p:sp>
              <p:nvSpPr>
                <p:cNvPr id="40" name="Tekstvak 39">
                  <a:extLst>
                    <a:ext uri="{FF2B5EF4-FFF2-40B4-BE49-F238E27FC236}">
                      <a16:creationId xmlns:a16="http://schemas.microsoft.com/office/drawing/2014/main" id="{DBC3A011-BDFC-0445-8E6B-8779632D03E7}"/>
                    </a:ext>
                  </a:extLst>
                </p:cNvPr>
                <p:cNvSpPr txBox="1"/>
                <p:nvPr/>
              </p:nvSpPr>
              <p:spPr>
                <a:xfrm>
                  <a:off x="7501278" y="1240739"/>
                  <a:ext cx="1967914" cy="319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42650"/>
                      </a:solidFill>
                      <a:effectLst/>
                      <a:uLnTx/>
                      <a:uFillTx/>
                      <a:latin typeface="Corbel" panose="020B0503020204020204"/>
                      <a:ea typeface="+mn-ea"/>
                      <a:cs typeface="+mn-cs"/>
                    </a:rPr>
                    <a:t>Gebouwde omgeving</a:t>
                  </a:r>
                </a:p>
              </p:txBody>
            </p:sp>
            <p:sp>
              <p:nvSpPr>
                <p:cNvPr id="41" name="Tekstvak 40">
                  <a:extLst>
                    <a:ext uri="{FF2B5EF4-FFF2-40B4-BE49-F238E27FC236}">
                      <a16:creationId xmlns:a16="http://schemas.microsoft.com/office/drawing/2014/main" id="{7DCC7D2E-9AF0-5844-99C6-6ADAC509A344}"/>
                    </a:ext>
                  </a:extLst>
                </p:cNvPr>
                <p:cNvSpPr txBox="1"/>
                <p:nvPr/>
              </p:nvSpPr>
              <p:spPr>
                <a:xfrm>
                  <a:off x="9775010" y="4886459"/>
                  <a:ext cx="1218969" cy="319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42650"/>
                      </a:solidFill>
                      <a:effectLst/>
                      <a:uLnTx/>
                      <a:uFillTx/>
                      <a:latin typeface="Corbel" panose="020B0503020204020204"/>
                      <a:ea typeface="+mn-ea"/>
                      <a:cs typeface="+mn-cs"/>
                    </a:rPr>
                    <a:t>Landbouw</a:t>
                  </a:r>
                </a:p>
              </p:txBody>
            </p:sp>
            <p:sp>
              <p:nvSpPr>
                <p:cNvPr id="42" name="Tekstvak 41">
                  <a:extLst>
                    <a:ext uri="{FF2B5EF4-FFF2-40B4-BE49-F238E27FC236}">
                      <a16:creationId xmlns:a16="http://schemas.microsoft.com/office/drawing/2014/main" id="{309C8C9C-C762-1841-9698-E2839AB8CA34}"/>
                    </a:ext>
                  </a:extLst>
                </p:cNvPr>
                <p:cNvSpPr txBox="1"/>
                <p:nvPr/>
              </p:nvSpPr>
              <p:spPr>
                <a:xfrm>
                  <a:off x="7331183" y="2013029"/>
                  <a:ext cx="2399418" cy="102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i="0" u="none" strike="noStrike" kern="1200" cap="none" spc="0" normalizeH="0" baseline="0" noProof="0" dirty="0">
                      <a:ln>
                        <a:noFill/>
                      </a:ln>
                      <a:solidFill>
                        <a:srgbClr val="FFFFFF"/>
                      </a:solidFill>
                      <a:effectLst/>
                      <a:uLnTx/>
                      <a:uFillTx/>
                      <a:latin typeface="Corbel" panose="020B0503020204020204"/>
                    </a:rPr>
                    <a:t>Energie-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solidFill>
                        <a:srgbClr val="FFFFFF"/>
                      </a:solidFill>
                      <a:latin typeface="Corbel" panose="020B0503020204020204"/>
                    </a:rPr>
                    <a:t>i</a:t>
                  </a:r>
                  <a:r>
                    <a:rPr kumimoji="0" lang="nl-NL" sz="1200" i="0" u="none" strike="noStrike" kern="1200" cap="none" spc="0" normalizeH="0" baseline="0" noProof="0" dirty="0" err="1">
                      <a:ln>
                        <a:noFill/>
                      </a:ln>
                      <a:solidFill>
                        <a:srgbClr val="FFFFFF"/>
                      </a:solidFill>
                      <a:effectLst/>
                      <a:uLnTx/>
                      <a:uFillTx/>
                      <a:latin typeface="Corbel" panose="020B0503020204020204"/>
                    </a:rPr>
                    <a:t>nfrastructuur</a:t>
                  </a:r>
                  <a:r>
                    <a:rPr kumimoji="0" lang="nl-NL" sz="1200" i="0" u="none" strike="noStrike" kern="1200" cap="none" spc="0" normalizeH="0" baseline="0" noProof="0" dirty="0">
                      <a:ln>
                        <a:noFill/>
                      </a:ln>
                      <a:solidFill>
                        <a:srgbClr val="FFFFFF"/>
                      </a:solidFill>
                      <a:effectLst/>
                      <a:uLnTx/>
                      <a:uFillTx/>
                      <a:latin typeface="Corbel" panose="020B0503020204020204"/>
                    </a:rPr>
                    <a:t>, opslag &amp; conversie</a:t>
                  </a:r>
                  <a:r>
                    <a:rPr lang="nl-NL" sz="1200" dirty="0">
                      <a:solidFill>
                        <a:srgbClr val="FFFFFF"/>
                      </a:solidFill>
                      <a:latin typeface="Corbel" panose="020B0503020204020204"/>
                    </a:rPr>
                    <a:t> </a:t>
                  </a:r>
                  <a:r>
                    <a:rPr kumimoji="0" lang="nl-NL" sz="1200" i="0" u="none" strike="noStrike" kern="1200" cap="none" spc="0" normalizeH="0" baseline="0" noProof="0" dirty="0">
                      <a:ln>
                        <a:noFill/>
                      </a:ln>
                      <a:solidFill>
                        <a:srgbClr val="FFFFFF"/>
                      </a:solidFill>
                      <a:effectLst/>
                      <a:uLnTx/>
                      <a:uFillTx/>
                      <a:latin typeface="Corbel" panose="020B0503020204020204"/>
                    </a:rPr>
                    <a:t>(elektriciteit, warmte, </a:t>
                  </a:r>
                  <a:r>
                    <a:rPr kumimoji="0" lang="nl-NL" sz="1200" i="0" u="none" strike="noStrike" kern="1200" cap="none" spc="0" normalizeH="0" baseline="0" noProof="0" dirty="0">
                      <a:ln>
                        <a:noFill/>
                      </a:ln>
                      <a:solidFill>
                        <a:schemeClr val="bg1"/>
                      </a:solidFill>
                      <a:effectLst/>
                      <a:uLnTx/>
                      <a:uFillTx/>
                      <a:latin typeface="Corbel" panose="020B0503020204020204"/>
                    </a:rPr>
                    <a:t>gassen, etc.)</a:t>
                  </a:r>
                </a:p>
              </p:txBody>
            </p:sp>
            <p:pic>
              <p:nvPicPr>
                <p:cNvPr id="43" name="Graphic 42" descr="Elektrische toren met effen opvulling">
                  <a:extLst>
                    <a:ext uri="{FF2B5EF4-FFF2-40B4-BE49-F238E27FC236}">
                      <a16:creationId xmlns:a16="http://schemas.microsoft.com/office/drawing/2014/main" id="{E72B4603-0F2D-AD4A-B63E-B5C9311030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32307" y="2974126"/>
                  <a:ext cx="900000" cy="900000"/>
                </a:xfrm>
                <a:prstGeom prst="rect">
                  <a:avLst/>
                </a:prstGeom>
              </p:spPr>
            </p:pic>
            <p:cxnSp>
              <p:nvCxnSpPr>
                <p:cNvPr id="44" name="Rechte verbindingslijn met pijl 43">
                  <a:extLst>
                    <a:ext uri="{FF2B5EF4-FFF2-40B4-BE49-F238E27FC236}">
                      <a16:creationId xmlns:a16="http://schemas.microsoft.com/office/drawing/2014/main" id="{D7D18DDE-8EEE-4343-8B87-0812144491BA}"/>
                    </a:ext>
                  </a:extLst>
                </p:cNvPr>
                <p:cNvCxnSpPr>
                  <a:cxnSpLocks/>
                </p:cNvCxnSpPr>
                <p:nvPr/>
              </p:nvCxnSpPr>
              <p:spPr>
                <a:xfrm>
                  <a:off x="8530892" y="1573612"/>
                  <a:ext cx="0" cy="457523"/>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5" name="Rechte verbindingslijn met pijl 44">
                  <a:extLst>
                    <a:ext uri="{FF2B5EF4-FFF2-40B4-BE49-F238E27FC236}">
                      <a16:creationId xmlns:a16="http://schemas.microsoft.com/office/drawing/2014/main" id="{332E9F30-D7E7-3E40-A79A-EAD836685F4A}"/>
                    </a:ext>
                  </a:extLst>
                </p:cNvPr>
                <p:cNvCxnSpPr>
                  <a:cxnSpLocks/>
                </p:cNvCxnSpPr>
                <p:nvPr/>
              </p:nvCxnSpPr>
              <p:spPr>
                <a:xfrm flipH="1" flipV="1">
                  <a:off x="6975606" y="2610643"/>
                  <a:ext cx="454120" cy="21726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6" name="Rechte verbindingslijn met pijl 45">
                  <a:extLst>
                    <a:ext uri="{FF2B5EF4-FFF2-40B4-BE49-F238E27FC236}">
                      <a16:creationId xmlns:a16="http://schemas.microsoft.com/office/drawing/2014/main" id="{2D7E45FA-80E9-5F4B-837B-34919B0A40DB}"/>
                    </a:ext>
                  </a:extLst>
                </p:cNvPr>
                <p:cNvCxnSpPr>
                  <a:cxnSpLocks/>
                </p:cNvCxnSpPr>
                <p:nvPr/>
              </p:nvCxnSpPr>
              <p:spPr>
                <a:xfrm flipH="1">
                  <a:off x="9644015" y="2612344"/>
                  <a:ext cx="402737" cy="215563"/>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7" name="Rechte verbindingslijn met pijl 46">
                  <a:extLst>
                    <a:ext uri="{FF2B5EF4-FFF2-40B4-BE49-F238E27FC236}">
                      <a16:creationId xmlns:a16="http://schemas.microsoft.com/office/drawing/2014/main" id="{FC50C1AF-B579-2247-964B-204D152252F2}"/>
                    </a:ext>
                  </a:extLst>
                </p:cNvPr>
                <p:cNvCxnSpPr>
                  <a:cxnSpLocks/>
                </p:cNvCxnSpPr>
                <p:nvPr/>
              </p:nvCxnSpPr>
              <p:spPr>
                <a:xfrm flipH="1">
                  <a:off x="7331183" y="4188253"/>
                  <a:ext cx="349054" cy="320373"/>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8" name="Rechte verbindingslijn met pijl 47">
                  <a:extLst>
                    <a:ext uri="{FF2B5EF4-FFF2-40B4-BE49-F238E27FC236}">
                      <a16:creationId xmlns:a16="http://schemas.microsoft.com/office/drawing/2014/main" id="{2A2C7DE4-A58E-E141-ACAD-D426BD1E861E}"/>
                    </a:ext>
                  </a:extLst>
                </p:cNvPr>
                <p:cNvCxnSpPr>
                  <a:cxnSpLocks/>
                </p:cNvCxnSpPr>
                <p:nvPr/>
              </p:nvCxnSpPr>
              <p:spPr>
                <a:xfrm flipH="1" flipV="1">
                  <a:off x="9333787" y="4188254"/>
                  <a:ext cx="350005" cy="317202"/>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57" name="Graphic 56" descr="Introductiepagina silhouet">
                  <a:extLst>
                    <a:ext uri="{FF2B5EF4-FFF2-40B4-BE49-F238E27FC236}">
                      <a16:creationId xmlns:a16="http://schemas.microsoft.com/office/drawing/2014/main" id="{647DDD5C-36EA-974D-8485-F615FB2FE10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93920" y="78777"/>
                  <a:ext cx="1218971" cy="1218971"/>
                </a:xfrm>
                <a:prstGeom prst="rect">
                  <a:avLst/>
                </a:prstGeom>
              </p:spPr>
            </p:pic>
            <p:pic>
              <p:nvPicPr>
                <p:cNvPr id="49" name="Afbeelding 48">
                  <a:extLst>
                    <a:ext uri="{FF2B5EF4-FFF2-40B4-BE49-F238E27FC236}">
                      <a16:creationId xmlns:a16="http://schemas.microsoft.com/office/drawing/2014/main" id="{B890715B-5D55-9D40-8464-60D819AB569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9000" y="3881116"/>
                  <a:ext cx="743320" cy="743320"/>
                </a:xfrm>
                <a:prstGeom prst="rect">
                  <a:avLst/>
                </a:prstGeom>
              </p:spPr>
            </p:pic>
          </p:grpSp>
        </p:grpSp>
        <p:pic>
          <p:nvPicPr>
            <p:cNvPr id="4" name="Graphic 3" descr="Landbouw silhouet">
              <a:extLst>
                <a:ext uri="{FF2B5EF4-FFF2-40B4-BE49-F238E27FC236}">
                  <a16:creationId xmlns:a16="http://schemas.microsoft.com/office/drawing/2014/main" id="{CF6063D6-CE5E-454F-65F4-45A11058AC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286205" y="4243125"/>
              <a:ext cx="914400" cy="914400"/>
            </a:xfrm>
            <a:prstGeom prst="rect">
              <a:avLst/>
            </a:prstGeom>
          </p:spPr>
        </p:pic>
      </p:grpSp>
    </p:spTree>
    <p:extLst>
      <p:ext uri="{BB962C8B-B14F-4D97-AF65-F5344CB8AC3E}">
        <p14:creationId xmlns:p14="http://schemas.microsoft.com/office/powerpoint/2010/main" val="117583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50BE3DFB-CF45-5440-ADF8-AB6DDB9DBD57}"/>
              </a:ext>
            </a:extLst>
          </p:cNvPr>
          <p:cNvSpPr/>
          <p:nvPr/>
        </p:nvSpPr>
        <p:spPr>
          <a:xfrm rot="5400000">
            <a:off x="6028261" y="47491"/>
            <a:ext cx="6211232"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53" name="Rechthoek 52">
            <a:extLst>
              <a:ext uri="{FF2B5EF4-FFF2-40B4-BE49-F238E27FC236}">
                <a16:creationId xmlns:a16="http://schemas.microsoft.com/office/drawing/2014/main" id="{0E05883A-8FE8-B94B-B633-27AC2F8D6D9A}"/>
              </a:ext>
            </a:extLst>
          </p:cNvPr>
          <p:cNvSpPr/>
          <p:nvPr/>
        </p:nvSpPr>
        <p:spPr>
          <a:xfrm rot="16200000">
            <a:off x="5776389" y="442386"/>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itel 1">
            <a:extLst>
              <a:ext uri="{FF2B5EF4-FFF2-40B4-BE49-F238E27FC236}">
                <a16:creationId xmlns:a16="http://schemas.microsoft.com/office/drawing/2014/main" id="{81F71CE8-D4F2-E84C-9591-600FB978234D}"/>
              </a:ext>
            </a:extLst>
          </p:cNvPr>
          <p:cNvSpPr txBox="1">
            <a:spLocks/>
          </p:cNvSpPr>
          <p:nvPr/>
        </p:nvSpPr>
        <p:spPr>
          <a:xfrm>
            <a:off x="502578" y="360577"/>
            <a:ext cx="5497006"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chemeClr val="tx1"/>
                </a:solidFill>
                <a:latin typeface="+mj-lt"/>
                <a:ea typeface="Open Sans" panose="020B0606030504020204" pitchFamily="34" charset="0"/>
                <a:cs typeface="Open Sans" panose="020B0606030504020204" pitchFamily="34" charset="0"/>
              </a:rPr>
              <a:t>Praktijk: drie pilots in 2022 tonen dat integraal programmeren werkt!</a:t>
            </a:r>
            <a:endParaRPr kumimoji="0" lang="nl-NL" sz="2400" u="none" strike="noStrike" kern="120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endParaRPr>
          </a:p>
        </p:txBody>
      </p:sp>
      <p:sp>
        <p:nvSpPr>
          <p:cNvPr id="52" name="Tekstvak 51">
            <a:extLst>
              <a:ext uri="{FF2B5EF4-FFF2-40B4-BE49-F238E27FC236}">
                <a16:creationId xmlns:a16="http://schemas.microsoft.com/office/drawing/2014/main" id="{F3E52EE8-EE04-9140-B075-BABC26656CC7}"/>
              </a:ext>
            </a:extLst>
          </p:cNvPr>
          <p:cNvSpPr txBox="1"/>
          <p:nvPr/>
        </p:nvSpPr>
        <p:spPr>
          <a:xfrm>
            <a:off x="502578" y="1247409"/>
            <a:ext cx="5263740" cy="4524315"/>
          </a:xfrm>
          <a:prstGeom prst="rect">
            <a:avLst/>
          </a:prstGeom>
          <a:noFill/>
        </p:spPr>
        <p:txBody>
          <a:bodyPr wrap="square" lIns="91440" tIns="45720" rIns="91440" bIns="45720" numCol="1" spcCol="180000" rtlCol="0" anchor="t">
            <a:spAutoFit/>
          </a:bodyPr>
          <a:lstStyle/>
          <a:p>
            <a:pPr>
              <a:defRPr/>
            </a:pPr>
            <a:r>
              <a:rPr lang="nl-NL" sz="1600" dirty="0"/>
              <a:t>Provincies, netbeheerders en gemeenten voerden in West-Brabant, Zeeuws-Vlaanderen en Noord-Holland Noord in najaar 2022 een</a:t>
            </a:r>
            <a:r>
              <a:rPr lang="nl-NL" sz="1600" b="1" dirty="0"/>
              <a:t> pilot </a:t>
            </a:r>
            <a:r>
              <a:rPr lang="nl-NL" sz="1600" dirty="0"/>
              <a:t>uit, om het integraal programmeren toe te passen in de praktijk.</a:t>
            </a:r>
          </a:p>
          <a:p>
            <a:pPr marL="285750" indent="-285750">
              <a:buFont typeface="Arial,Sans-Serif" panose="020B0604020202020204" pitchFamily="34" charset="0"/>
              <a:buChar char="•"/>
              <a:defRPr/>
            </a:pPr>
            <a:endParaRPr lang="nl-NL" sz="1600" dirty="0"/>
          </a:p>
          <a:p>
            <a:pPr>
              <a:defRPr/>
            </a:pPr>
            <a:r>
              <a:rPr lang="nl-NL" sz="1600" dirty="0"/>
              <a:t>Uit de pilots bleek dat de aanpak voor integraal programmeren </a:t>
            </a:r>
            <a:r>
              <a:rPr lang="nl-NL" sz="1600" b="1" dirty="0"/>
              <a:t>goed werkte</a:t>
            </a:r>
            <a:r>
              <a:rPr lang="nl-NL" sz="1600" dirty="0"/>
              <a:t>. De grootste meerwaarde was dat het hielp om het </a:t>
            </a:r>
            <a:r>
              <a:rPr lang="nl-NL" sz="1600" b="1" dirty="0"/>
              <a:t>(bestuurlijke) gesprek </a:t>
            </a:r>
            <a:r>
              <a:rPr lang="nl-NL" sz="1600" dirty="0"/>
              <a:t>te starten over keuzes in het energiesysteem voor de langere termijn.</a:t>
            </a:r>
          </a:p>
          <a:p>
            <a:pPr marL="285750" indent="-285750">
              <a:buFont typeface="Arial,Sans-Serif" panose="020B0604020202020204" pitchFamily="34" charset="0"/>
              <a:buChar char="•"/>
              <a:defRPr/>
            </a:pPr>
            <a:endParaRPr lang="nl-NL" sz="1600" dirty="0"/>
          </a:p>
          <a:p>
            <a:pPr>
              <a:defRPr/>
            </a:pPr>
            <a:r>
              <a:rPr lang="nl-NL" sz="1600" dirty="0"/>
              <a:t>Uit de 3 pilots zijn verschillende </a:t>
            </a:r>
            <a:r>
              <a:rPr lang="nl-NL" sz="1600" b="1" dirty="0"/>
              <a:t>lessen</a:t>
            </a:r>
            <a:r>
              <a:rPr lang="nl-NL" sz="1600" dirty="0"/>
              <a:t> naar voren gekomen, die zijn verwerkt in de aanpak voor integraal programmeren die in 12 provincies is toegepast.</a:t>
            </a:r>
          </a:p>
          <a:p>
            <a:pPr marL="285750" indent="-285750">
              <a:buFont typeface="Arial,Sans-Serif" panose="020B0604020202020204" pitchFamily="34" charset="0"/>
              <a:buChar char="•"/>
              <a:defRPr/>
            </a:pPr>
            <a:endParaRPr lang="nl-NL" sz="1600" dirty="0"/>
          </a:p>
          <a:p>
            <a:pPr>
              <a:defRPr/>
            </a:pPr>
            <a:r>
              <a:rPr lang="nl-NL" sz="1600" dirty="0"/>
              <a:t>Lees de ervaringen van de pilots hier: </a:t>
            </a:r>
          </a:p>
          <a:p>
            <a:pPr marL="285750" indent="-285750">
              <a:buFont typeface="Wingdings" pitchFamily="2" charset="2"/>
              <a:buChar char="v"/>
              <a:defRPr/>
            </a:pPr>
            <a:r>
              <a:rPr lang="nl-NL" sz="1600" dirty="0">
                <a:hlinkClick r:id="rId3"/>
              </a:rPr>
              <a:t>Pilot West-Brabant</a:t>
            </a:r>
            <a:endParaRPr lang="nl-NL" sz="1600" dirty="0"/>
          </a:p>
          <a:p>
            <a:pPr marL="285750" indent="-285750">
              <a:buFont typeface="Wingdings" pitchFamily="2" charset="2"/>
              <a:buChar char="v"/>
              <a:defRPr/>
            </a:pPr>
            <a:r>
              <a:rPr lang="nl-NL" sz="1600" dirty="0">
                <a:hlinkClick r:id="rId4"/>
              </a:rPr>
              <a:t>Pilot Noord-Holland Noord</a:t>
            </a:r>
            <a:endParaRPr lang="nl-NL" sz="1600" dirty="0"/>
          </a:p>
          <a:p>
            <a:pPr marL="285750" indent="-285750">
              <a:buFont typeface="Wingdings" pitchFamily="2" charset="2"/>
              <a:buChar char="v"/>
              <a:defRPr/>
            </a:pPr>
            <a:r>
              <a:rPr lang="nl-NL" sz="1600" dirty="0">
                <a:hlinkClick r:id="rId5"/>
              </a:rPr>
              <a:t>Pilot Zeeuws-Vlaanderen</a:t>
            </a:r>
            <a:endParaRPr lang="nl-NL" sz="1600" dirty="0">
              <a:solidFill>
                <a:schemeClr val="tx2"/>
              </a:solidFill>
              <a:latin typeface="Corbel" panose="020B0503020204020204"/>
            </a:endParaRPr>
          </a:p>
        </p:txBody>
      </p:sp>
      <p:pic>
        <p:nvPicPr>
          <p:cNvPr id="1026" name="Picture 2" descr="Op de foto Piet Ackermans en Irene Lammers. Mary van der Torre kon helaas niet aanwezig zijn bij het maken van de foto.">
            <a:extLst>
              <a:ext uri="{FF2B5EF4-FFF2-40B4-BE49-F238E27FC236}">
                <a16:creationId xmlns:a16="http://schemas.microsoft.com/office/drawing/2014/main" id="{166EB94B-C474-DAC9-25B0-5D9A5D9EE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968" y="1084700"/>
            <a:ext cx="5389101" cy="404182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9EEFF5A-EC1C-5179-DF80-8186D69EDC96}"/>
              </a:ext>
            </a:extLst>
          </p:cNvPr>
          <p:cNvSpPr txBox="1"/>
          <p:nvPr/>
        </p:nvSpPr>
        <p:spPr>
          <a:xfrm>
            <a:off x="6558968" y="5185386"/>
            <a:ext cx="5389101" cy="230832"/>
          </a:xfrm>
          <a:prstGeom prst="rect">
            <a:avLst/>
          </a:prstGeom>
          <a:noFill/>
        </p:spPr>
        <p:txBody>
          <a:bodyPr wrap="square">
            <a:spAutoFit/>
          </a:bodyPr>
          <a:lstStyle/>
          <a:p>
            <a:pPr algn="ctr"/>
            <a:r>
              <a:rPr lang="nl-NL" sz="900" b="0">
                <a:solidFill>
                  <a:schemeClr val="accent1"/>
                </a:solidFill>
                <a:effectLst/>
                <a:latin typeface="Open Sans" panose="020B0606030504020204" pitchFamily="34" charset="0"/>
              </a:rPr>
              <a:t>Op de foto Piet Ackermans en Irene Lammers van pilot regio West-Brabant. </a:t>
            </a:r>
            <a:endParaRPr lang="nl-NL" sz="900">
              <a:solidFill>
                <a:schemeClr val="accent1"/>
              </a:solidFill>
            </a:endParaRPr>
          </a:p>
        </p:txBody>
      </p:sp>
      <p:sp>
        <p:nvSpPr>
          <p:cNvPr id="7" name="Tekstvak 6">
            <a:extLst>
              <a:ext uri="{FF2B5EF4-FFF2-40B4-BE49-F238E27FC236}">
                <a16:creationId xmlns:a16="http://schemas.microsoft.com/office/drawing/2014/main" id="{6EFF5B8E-5CB9-8C35-6B6A-4DBB745C10BF}"/>
              </a:ext>
            </a:extLst>
          </p:cNvPr>
          <p:cNvSpPr txBox="1"/>
          <p:nvPr/>
        </p:nvSpPr>
        <p:spPr>
          <a:xfrm>
            <a:off x="6976218" y="835487"/>
            <a:ext cx="5211337" cy="1015663"/>
          </a:xfrm>
          <a:prstGeom prst="rect">
            <a:avLst/>
          </a:prstGeom>
          <a:solidFill>
            <a:schemeClr val="accent1"/>
          </a:solidFill>
        </p:spPr>
        <p:txBody>
          <a:bodyPr wrap="square" rIns="504000">
            <a:spAutoFit/>
          </a:bodyPr>
          <a:lstStyle/>
          <a:p>
            <a:r>
              <a:rPr lang="nl-NL" sz="1200" b="0" i="0" dirty="0">
                <a:solidFill>
                  <a:schemeClr val="bg1"/>
                </a:solidFill>
                <a:effectLst/>
                <a:latin typeface="Open Sans" panose="020B0606030504020204" pitchFamily="34" charset="0"/>
              </a:rPr>
              <a:t>'Door de pilot heb ik geleerd dat je de impact op het </a:t>
            </a:r>
            <a:r>
              <a:rPr lang="nl-NL" sz="1200" b="0" i="0" dirty="0" err="1">
                <a:solidFill>
                  <a:schemeClr val="bg1"/>
                </a:solidFill>
                <a:effectLst/>
                <a:latin typeface="Open Sans" panose="020B0606030504020204" pitchFamily="34" charset="0"/>
              </a:rPr>
              <a:t>electriciteitsnet</a:t>
            </a:r>
            <a:r>
              <a:rPr lang="nl-NL" sz="1200" b="0" i="0" dirty="0">
                <a:solidFill>
                  <a:schemeClr val="bg1"/>
                </a:solidFill>
                <a:effectLst/>
                <a:latin typeface="Open Sans" panose="020B0606030504020204" pitchFamily="34" charset="0"/>
              </a:rPr>
              <a:t> integraal moet bezien. Waar is nieuwbouw gepland? Wat gaat de industrie doen? Hoe gaat mobiliteit zich verduurzamen? Als je dat allemaal samen in de tijd afzet tegen het energiesysteem, zie je pas echt waar knelpunten komen’.</a:t>
            </a:r>
            <a:endParaRPr lang="nl-NL" sz="1200" dirty="0">
              <a:solidFill>
                <a:schemeClr val="bg1"/>
              </a:solidFill>
            </a:endParaRPr>
          </a:p>
        </p:txBody>
      </p:sp>
      <p:sp>
        <p:nvSpPr>
          <p:cNvPr id="12" name="Tijdelijke aanduiding voor dianummer 2">
            <a:extLst>
              <a:ext uri="{FF2B5EF4-FFF2-40B4-BE49-F238E27FC236}">
                <a16:creationId xmlns:a16="http://schemas.microsoft.com/office/drawing/2014/main" id="{FC6CA19C-F658-5045-869F-5DD5313A89F4}"/>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11</a:t>
            </a:fld>
            <a:endParaRPr lang="en-NL" sz="1200"/>
          </a:p>
        </p:txBody>
      </p:sp>
      <p:sp>
        <p:nvSpPr>
          <p:cNvPr id="13" name="Tijdelijke aanduiding voor voettekst 3">
            <a:extLst>
              <a:ext uri="{FF2B5EF4-FFF2-40B4-BE49-F238E27FC236}">
                <a16:creationId xmlns:a16="http://schemas.microsoft.com/office/drawing/2014/main" id="{7DFE09C7-FE26-604E-98CE-7DF11F2C989B}"/>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194241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F5209F9-EC00-D840-AF9E-76B0A00BA2A4}"/>
              </a:ext>
            </a:extLst>
          </p:cNvPr>
          <p:cNvSpPr/>
          <p:nvPr/>
        </p:nvSpPr>
        <p:spPr>
          <a:xfrm rot="16200000">
            <a:off x="5776389" y="442386"/>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0AD84A64-D921-8549-A026-A25AE1D38E1D}"/>
              </a:ext>
            </a:extLst>
          </p:cNvPr>
          <p:cNvSpPr txBox="1"/>
          <p:nvPr/>
        </p:nvSpPr>
        <p:spPr>
          <a:xfrm>
            <a:off x="-2592" y="4573664"/>
            <a:ext cx="12194592"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bg2"/>
                </a:solidFill>
                <a:effectLst/>
                <a:uLnTx/>
                <a:uFillTx/>
                <a:latin typeface="Corbel" panose="020B0503020204020204"/>
                <a:ea typeface="+mn-ea"/>
                <a:cs typeface="+mn-cs"/>
              </a:rPr>
              <a:t>Hoe gaat het met integraal programmeren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bg2"/>
                </a:solidFill>
                <a:effectLst/>
                <a:uLnTx/>
                <a:uFillTx/>
                <a:latin typeface="Corbel" panose="020B0503020204020204"/>
                <a:ea typeface="+mn-ea"/>
                <a:cs typeface="+mn-cs"/>
              </a:rPr>
              <a:t> in de 12 provincies?</a:t>
            </a:r>
            <a:endParaRPr kumimoji="0" lang="nl-NL" sz="2400" b="0" i="1" u="none" strike="noStrike" kern="1200" cap="none" spc="0" normalizeH="0" baseline="0" noProof="0" dirty="0">
              <a:ln>
                <a:noFill/>
              </a:ln>
              <a:solidFill>
                <a:schemeClr val="bg2"/>
              </a:solidFill>
              <a:effectLst/>
              <a:uLnTx/>
              <a:uFillTx/>
              <a:latin typeface="Corbel" panose="020B0503020204020204"/>
              <a:ea typeface="+mn-ea"/>
              <a:cs typeface="+mn-cs"/>
            </a:endParaRPr>
          </a:p>
        </p:txBody>
      </p:sp>
      <p:sp>
        <p:nvSpPr>
          <p:cNvPr id="10" name="Tijdelijke aanduiding voor dianummer 2">
            <a:extLst>
              <a:ext uri="{FF2B5EF4-FFF2-40B4-BE49-F238E27FC236}">
                <a16:creationId xmlns:a16="http://schemas.microsoft.com/office/drawing/2014/main" id="{9C5FAABA-9402-884F-8709-34F3E3B7E654}"/>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12</a:t>
            </a:fld>
            <a:endParaRPr lang="en-NL" sz="1200"/>
          </a:p>
        </p:txBody>
      </p:sp>
      <p:sp>
        <p:nvSpPr>
          <p:cNvPr id="11" name="Tijdelijke aanduiding voor voettekst 3">
            <a:extLst>
              <a:ext uri="{FF2B5EF4-FFF2-40B4-BE49-F238E27FC236}">
                <a16:creationId xmlns:a16="http://schemas.microsoft.com/office/drawing/2014/main" id="{70889996-58EC-3241-AF3D-2ED7F9081CDD}"/>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3" name="Afbeelding 2">
            <a:extLst>
              <a:ext uri="{FF2B5EF4-FFF2-40B4-BE49-F238E27FC236}">
                <a16:creationId xmlns:a16="http://schemas.microsoft.com/office/drawing/2014/main" id="{48D8229F-CDC8-554F-A522-BC1403AB0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 y="723249"/>
            <a:ext cx="12192000" cy="3438119"/>
          </a:xfrm>
          <a:prstGeom prst="rect">
            <a:avLst/>
          </a:prstGeom>
        </p:spPr>
      </p:pic>
    </p:spTree>
    <p:extLst>
      <p:ext uri="{BB962C8B-B14F-4D97-AF65-F5344CB8AC3E}">
        <p14:creationId xmlns:p14="http://schemas.microsoft.com/office/powerpoint/2010/main" val="341713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C7273FFC-FF32-A142-850B-01648B02706D}"/>
              </a:ext>
            </a:extLst>
          </p:cNvPr>
          <p:cNvSpPr/>
          <p:nvPr/>
        </p:nvSpPr>
        <p:spPr>
          <a:xfrm rot="5400000">
            <a:off x="6028261" y="47491"/>
            <a:ext cx="6211232"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6" name="Rechthoek 35">
            <a:extLst>
              <a:ext uri="{FF2B5EF4-FFF2-40B4-BE49-F238E27FC236}">
                <a16:creationId xmlns:a16="http://schemas.microsoft.com/office/drawing/2014/main" id="{0B86B062-3857-6C4E-A70D-489544635271}"/>
              </a:ext>
            </a:extLst>
          </p:cNvPr>
          <p:cNvSpPr/>
          <p:nvPr/>
        </p:nvSpPr>
        <p:spPr>
          <a:xfrm rot="16200000">
            <a:off x="5772616" y="438614"/>
            <a:ext cx="646770" cy="12192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lide Number Placeholder 3">
            <a:extLst>
              <a:ext uri="{FF2B5EF4-FFF2-40B4-BE49-F238E27FC236}">
                <a16:creationId xmlns:a16="http://schemas.microsoft.com/office/drawing/2014/main" id="{C4CAAF35-BFFB-4B96-B291-608A21E0D25F}"/>
              </a:ext>
            </a:extLst>
          </p:cNvPr>
          <p:cNvSpPr txBox="1">
            <a:spLocks/>
          </p:cNvSpPr>
          <p:nvPr/>
        </p:nvSpPr>
        <p:spPr>
          <a:xfrm>
            <a:off x="11588211" y="6460228"/>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rgbClr val="062554"/>
              </a:solidFill>
              <a:effectLst/>
              <a:uLnTx/>
              <a:uFillTx/>
              <a:latin typeface="Calibri" panose="020F050202020403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9" y="320517"/>
            <a:ext cx="10984848" cy="54628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a:solidFill>
                  <a:schemeClr val="tx1"/>
                </a:solidFill>
                <a:latin typeface="Corbel"/>
              </a:rPr>
              <a:t>Waar is aan gewerkt?</a:t>
            </a:r>
            <a:endParaRPr lang="nl-NL">
              <a:solidFill>
                <a:schemeClr val="tx1"/>
              </a:solidFill>
              <a:ea typeface="+mj-ea"/>
              <a:cs typeface="+mj-cs"/>
            </a:endParaRPr>
          </a:p>
        </p:txBody>
      </p:sp>
      <p:sp>
        <p:nvSpPr>
          <p:cNvPr id="38" name="Tekstvak 37">
            <a:extLst>
              <a:ext uri="{FF2B5EF4-FFF2-40B4-BE49-F238E27FC236}">
                <a16:creationId xmlns:a16="http://schemas.microsoft.com/office/drawing/2014/main" id="{171E80F0-384F-B148-B776-0160004B2CE0}"/>
              </a:ext>
            </a:extLst>
          </p:cNvPr>
          <p:cNvSpPr txBox="1"/>
          <p:nvPr/>
        </p:nvSpPr>
        <p:spPr>
          <a:xfrm>
            <a:off x="502579" y="1054282"/>
            <a:ext cx="5329242" cy="5324535"/>
          </a:xfrm>
          <a:prstGeom prst="rect">
            <a:avLst/>
          </a:prstGeom>
          <a:noFill/>
        </p:spPr>
        <p:txBody>
          <a:bodyPr wrap="square" lIns="91440" tIns="45720" rIns="91440" bIns="45720" numCol="1" spcCol="180000" rtlCol="0" anchor="t">
            <a:spAutoFit/>
          </a:bodyPr>
          <a:lstStyle/>
          <a:p>
            <a:pPr>
              <a:defRPr/>
            </a:pPr>
            <a:r>
              <a:rPr lang="nl-NL" sz="1700" dirty="0">
                <a:latin typeface="+mj-lt"/>
                <a:ea typeface="+mn-lt"/>
                <a:cs typeface="+mn-lt"/>
              </a:rPr>
              <a:t>Provincies, netbeheerders en gemeenten hebben</a:t>
            </a:r>
            <a:r>
              <a:rPr lang="nl-NL" sz="1700" dirty="0">
                <a:latin typeface="+mj-lt"/>
              </a:rPr>
              <a:t> de afgelopen maanden gezamenlijk een </a:t>
            </a:r>
            <a:r>
              <a:rPr lang="nl-NL" sz="1700" b="1" dirty="0">
                <a:latin typeface="+mj-lt"/>
              </a:rPr>
              <a:t>start </a:t>
            </a:r>
            <a:r>
              <a:rPr lang="nl-NL" sz="1700" dirty="0">
                <a:latin typeface="+mj-lt"/>
              </a:rPr>
              <a:t>gemaakt met het integraal programmeren. </a:t>
            </a:r>
          </a:p>
          <a:p>
            <a:pPr>
              <a:defRPr/>
            </a:pPr>
            <a:endParaRPr lang="nl-NL" sz="1700" dirty="0">
              <a:latin typeface="+mj-lt"/>
            </a:endParaRPr>
          </a:p>
          <a:p>
            <a:pPr>
              <a:defRPr/>
            </a:pPr>
            <a:r>
              <a:rPr lang="nl-NL" sz="1700" dirty="0">
                <a:latin typeface="+mj-lt"/>
                <a:ea typeface="+mn-lt"/>
                <a:cs typeface="+mn-lt"/>
              </a:rPr>
              <a:t>Daarbij is afgesproken met de minister voor Klimaat en Energie dat uiterlijk op 31 maart 2023 een eerste pMIEK werd opgeleverd, zodat projecten nog konden worden meegenomen in de investeringsplannen van netbeheerders voor 2024.</a:t>
            </a:r>
          </a:p>
          <a:p>
            <a:pPr>
              <a:defRPr/>
            </a:pPr>
            <a:endParaRPr lang="nl-NL" sz="1700" dirty="0">
              <a:solidFill>
                <a:schemeClr val="tx2"/>
              </a:solidFill>
              <a:latin typeface="+mj-lt"/>
            </a:endParaRPr>
          </a:p>
          <a:p>
            <a:pPr>
              <a:defRPr/>
            </a:pPr>
            <a:r>
              <a:rPr lang="nl-NL" sz="1700" dirty="0">
                <a:solidFill>
                  <a:schemeClr val="tx2"/>
                </a:solidFill>
                <a:latin typeface="+mj-lt"/>
                <a:ea typeface="+mn-lt"/>
                <a:cs typeface="+mn-lt"/>
              </a:rPr>
              <a:t>In dit </a:t>
            </a:r>
            <a:r>
              <a:rPr lang="nl-NL" sz="1700" b="1" dirty="0">
                <a:solidFill>
                  <a:schemeClr val="tx2"/>
                </a:solidFill>
                <a:latin typeface="+mj-lt"/>
                <a:ea typeface="+mn-lt"/>
                <a:cs typeface="+mn-lt"/>
              </a:rPr>
              <a:t>provinciaal Meerjarenprogramma Infrastructuur en Klimaat </a:t>
            </a:r>
            <a:r>
              <a:rPr lang="nl-NL" sz="1700" dirty="0">
                <a:solidFill>
                  <a:schemeClr val="tx2"/>
                </a:solidFill>
                <a:latin typeface="+mj-lt"/>
                <a:ea typeface="+mn-lt"/>
                <a:cs typeface="+mn-lt"/>
              </a:rPr>
              <a:t>(pMIEK) staat welke projecten voor uitbreiding van energie-infrastructuur het meest nodig zijn in een provincie, hoe deze keuzes worden opgenomen in investeringsplannen van netbeheerders en in het (ruimtelijk) beleid van provincies en gemeenten. </a:t>
            </a:r>
            <a:br>
              <a:rPr lang="nl-NL" sz="1700" dirty="0">
                <a:latin typeface="+mj-lt"/>
                <a:ea typeface="+mn-lt"/>
                <a:cs typeface="+mn-lt"/>
              </a:rPr>
            </a:br>
            <a:endParaRPr lang="nl-NL" sz="1700" dirty="0">
              <a:solidFill>
                <a:schemeClr val="tx2"/>
              </a:solidFill>
              <a:latin typeface="+mj-lt"/>
              <a:ea typeface="+mn-lt"/>
              <a:cs typeface="+mn-lt"/>
            </a:endParaRPr>
          </a:p>
          <a:p>
            <a:pPr marL="285750" indent="-285750">
              <a:buFont typeface="Arial" panose="020B0604020202020204" pitchFamily="34" charset="0"/>
              <a:buChar char="•"/>
              <a:defRPr/>
            </a:pPr>
            <a:endParaRPr lang="nl-NL" sz="1700" dirty="0">
              <a:latin typeface="+mj-lt"/>
            </a:endParaRPr>
          </a:p>
          <a:p>
            <a:pPr marL="285750" indent="-285750">
              <a:buFont typeface="Arial" panose="020B0604020202020204" pitchFamily="34" charset="0"/>
              <a:buChar char="•"/>
              <a:defRPr/>
            </a:pPr>
            <a:endParaRPr lang="nl-NL" sz="1700" dirty="0">
              <a:latin typeface="+mj-lt"/>
            </a:endParaRPr>
          </a:p>
          <a:p>
            <a:pPr marL="285750" indent="-285750">
              <a:buFont typeface="Arial" panose="020B0604020202020204" pitchFamily="34" charset="0"/>
              <a:buChar char="•"/>
              <a:defRPr/>
            </a:pPr>
            <a:endParaRPr lang="nl-NL" sz="1700" dirty="0">
              <a:solidFill>
                <a:schemeClr val="tx2"/>
              </a:solidFill>
              <a:latin typeface="+mj-lt"/>
            </a:endParaRPr>
          </a:p>
        </p:txBody>
      </p:sp>
      <p:sp>
        <p:nvSpPr>
          <p:cNvPr id="11" name="Tijdelijke aanduiding voor dianummer 2">
            <a:extLst>
              <a:ext uri="{FF2B5EF4-FFF2-40B4-BE49-F238E27FC236}">
                <a16:creationId xmlns:a16="http://schemas.microsoft.com/office/drawing/2014/main" id="{2B589F55-0F64-5241-87A0-42F5FB8F0D29}"/>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13</a:t>
            </a:fld>
            <a:endParaRPr lang="en-NL" sz="1200"/>
          </a:p>
        </p:txBody>
      </p:sp>
      <p:sp>
        <p:nvSpPr>
          <p:cNvPr id="12" name="Tijdelijke aanduiding voor voettekst 3">
            <a:extLst>
              <a:ext uri="{FF2B5EF4-FFF2-40B4-BE49-F238E27FC236}">
                <a16:creationId xmlns:a16="http://schemas.microsoft.com/office/drawing/2014/main" id="{3A4972BA-2495-264B-A5BC-D3D6A4D838FD}"/>
              </a:ext>
            </a:extLst>
          </p:cNvPr>
          <p:cNvSpPr txBox="1">
            <a:spLocks/>
          </p:cNvSpPr>
          <p:nvPr/>
        </p:nvSpPr>
        <p:spPr>
          <a:xfrm>
            <a:off x="7315683" y="6416311"/>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3" name="Afbeelding 2" descr="Afbeelding met tekst&#10;&#10;Automatisch gegenereerde beschrijving">
            <a:extLst>
              <a:ext uri="{FF2B5EF4-FFF2-40B4-BE49-F238E27FC236}">
                <a16:creationId xmlns:a16="http://schemas.microsoft.com/office/drawing/2014/main" id="{81C3003A-2D91-2A4A-8435-3CA48DB2AB61}"/>
              </a:ext>
            </a:extLst>
          </p:cNvPr>
          <p:cNvPicPr>
            <a:picLocks noChangeAspect="1"/>
          </p:cNvPicPr>
          <p:nvPr/>
        </p:nvPicPr>
        <p:blipFill rotWithShape="1">
          <a:blip r:embed="rId3">
            <a:extLst>
              <a:ext uri="{28A0092B-C50C-407E-A947-70E740481C1C}">
                <a14:useLocalDpi xmlns:a14="http://schemas.microsoft.com/office/drawing/2010/main" val="0"/>
              </a:ext>
            </a:extLst>
          </a:blip>
          <a:srcRect l="16216" r="16148"/>
          <a:stretch/>
        </p:blipFill>
        <p:spPr>
          <a:xfrm>
            <a:off x="6578898" y="1316111"/>
            <a:ext cx="5109958" cy="3777592"/>
          </a:xfrm>
          <a:prstGeom prst="rect">
            <a:avLst/>
          </a:prstGeom>
        </p:spPr>
      </p:pic>
    </p:spTree>
    <p:extLst>
      <p:ext uri="{BB962C8B-B14F-4D97-AF65-F5344CB8AC3E}">
        <p14:creationId xmlns:p14="http://schemas.microsoft.com/office/powerpoint/2010/main" val="160883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6AC34C5-9305-C349-96C3-128F38A0F67B}"/>
              </a:ext>
            </a:extLst>
          </p:cNvPr>
          <p:cNvSpPr/>
          <p:nvPr/>
        </p:nvSpPr>
        <p:spPr>
          <a:xfrm rot="5400000">
            <a:off x="6021717" y="54037"/>
            <a:ext cx="6224316"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6" name="Rechthoek 35">
            <a:extLst>
              <a:ext uri="{FF2B5EF4-FFF2-40B4-BE49-F238E27FC236}">
                <a16:creationId xmlns:a16="http://schemas.microsoft.com/office/drawing/2014/main" id="{0B86B062-3857-6C4E-A70D-489544635271}"/>
              </a:ext>
            </a:extLst>
          </p:cNvPr>
          <p:cNvSpPr/>
          <p:nvPr/>
        </p:nvSpPr>
        <p:spPr>
          <a:xfrm rot="16200000">
            <a:off x="5772615" y="451894"/>
            <a:ext cx="646770" cy="121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7" y="324405"/>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a:ln>
                  <a:noFill/>
                </a:ln>
                <a:solidFill>
                  <a:srgbClr val="042650"/>
                </a:solidFill>
                <a:effectLst/>
                <a:uLnTx/>
                <a:uFillTx/>
                <a:latin typeface="Corbel"/>
                <a:ea typeface="+mj-ea"/>
                <a:cs typeface="+mj-cs"/>
              </a:rPr>
              <a:t>Wat is er afgelopen maanden gebeurd?</a:t>
            </a:r>
            <a:endParaRPr kumimoji="0" lang="nl-NL" sz="2400" b="1" i="0" u="none" strike="noStrike" kern="1200" cap="none" spc="0" normalizeH="0" baseline="0" noProof="0">
              <a:ln>
                <a:noFill/>
              </a:ln>
              <a:solidFill>
                <a:srgbClr val="042650"/>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7" y="1120650"/>
            <a:ext cx="5468950" cy="4431983"/>
          </a:xfrm>
          <a:prstGeom prst="rect">
            <a:avLst/>
          </a:prstGeom>
          <a:noFill/>
        </p:spPr>
        <p:txBody>
          <a:bodyPr wrap="square" lIns="91440" tIns="45720" rIns="91440" bIns="45720" numCol="1" spcCol="180000" rtlCol="0" anchor="t">
            <a:spAutoFit/>
          </a:bodyPr>
          <a:lstStyle/>
          <a:p>
            <a:pPr>
              <a:defRPr/>
            </a:pPr>
            <a:r>
              <a:rPr lang="nl-NL" sz="1700" dirty="0">
                <a:solidFill>
                  <a:srgbClr val="042650"/>
                </a:solidFill>
                <a:latin typeface="+mj-lt"/>
              </a:rPr>
              <a:t>In korte tijd is </a:t>
            </a:r>
            <a:r>
              <a:rPr lang="nl-NL" sz="1700" b="1" dirty="0">
                <a:solidFill>
                  <a:srgbClr val="042650"/>
                </a:solidFill>
                <a:latin typeface="+mj-lt"/>
              </a:rPr>
              <a:t>veel werk verzet. </a:t>
            </a:r>
            <a:r>
              <a:rPr lang="nl-NL" sz="1700" dirty="0">
                <a:solidFill>
                  <a:srgbClr val="042650"/>
                </a:solidFill>
                <a:latin typeface="+mj-lt"/>
              </a:rPr>
              <a:t>In alle provincies is een samenwerkingsproces gestart waarin provincies samen met netbeheerders en gemeenten aan de slag zijn gegaan met integraal programmeren.</a:t>
            </a:r>
          </a:p>
          <a:p>
            <a:pPr>
              <a:defRPr/>
            </a:pPr>
            <a:endParaRPr lang="nl-NL" sz="1700" dirty="0">
              <a:solidFill>
                <a:srgbClr val="042650"/>
              </a:solidFill>
              <a:latin typeface="+mj-lt"/>
            </a:endParaRPr>
          </a:p>
          <a:p>
            <a:pPr>
              <a:spcAft>
                <a:spcPts val="1200"/>
              </a:spcAft>
              <a:defRPr/>
            </a:pPr>
            <a:r>
              <a:rPr lang="nl-NL" sz="1700" dirty="0">
                <a:latin typeface="+mj-lt"/>
              </a:rPr>
              <a:t>Provincies hebben vanwege de korte doorlooptijd een </a:t>
            </a:r>
            <a:r>
              <a:rPr lang="nl-NL" sz="1700" b="1" dirty="0">
                <a:latin typeface="+mj-lt"/>
              </a:rPr>
              <a:t>beknopte eerste ronde</a:t>
            </a:r>
            <a:r>
              <a:rPr lang="nl-NL" sz="1700" dirty="0">
                <a:latin typeface="+mj-lt"/>
              </a:rPr>
              <a:t> van het integraal programmeren doorlopen. De focus lag op het starten van de samenwerking om in de toekomst keuzes te kunnen maken en op een gedeeld inzicht in de belangrijkste ontwikkelingen en projecten. </a:t>
            </a:r>
          </a:p>
          <a:p>
            <a:pPr>
              <a:spcAft>
                <a:spcPts val="1200"/>
              </a:spcAft>
              <a:defRPr/>
            </a:pPr>
            <a:r>
              <a:rPr lang="nl-NL" sz="1700" dirty="0">
                <a:latin typeface="+mj-lt"/>
              </a:rPr>
              <a:t>In alle provincies is met de netbeheerders en gemeenten vraag en aanbod in beeld gebracht voor alle sectoren. In onder andere ontwikkelateliers en </a:t>
            </a:r>
            <a:r>
              <a:rPr lang="nl-NL" sz="1700" dirty="0" err="1">
                <a:latin typeface="+mj-lt"/>
              </a:rPr>
              <a:t>werksessies</a:t>
            </a:r>
            <a:r>
              <a:rPr lang="nl-NL" sz="1700" dirty="0">
                <a:latin typeface="+mj-lt"/>
              </a:rPr>
              <a:t> is gewerkt aan het in kaart brengen van de infrastructuurprojecten met de grootste </a:t>
            </a:r>
            <a:r>
              <a:rPr lang="nl-NL" sz="1700" b="1" dirty="0">
                <a:latin typeface="+mj-lt"/>
              </a:rPr>
              <a:t>maatschappelijke prioriteit</a:t>
            </a:r>
            <a:r>
              <a:rPr lang="nl-NL" sz="1700" dirty="0">
                <a:latin typeface="+mj-lt"/>
              </a:rPr>
              <a:t>.</a:t>
            </a:r>
            <a:endParaRPr kumimoji="0" lang="nl-NL" sz="1700" b="0" i="0" u="none" strike="noStrike" kern="1200" cap="none" spc="0" normalizeH="0" baseline="0" noProof="0" dirty="0">
              <a:ln>
                <a:noFill/>
              </a:ln>
              <a:solidFill>
                <a:srgbClr val="042650"/>
              </a:solidFill>
              <a:effectLst/>
              <a:uLnTx/>
              <a:uFillTx/>
              <a:latin typeface="+mj-lt"/>
              <a:ea typeface="+mn-ea"/>
              <a:cs typeface="+mn-cs"/>
            </a:endParaRPr>
          </a:p>
        </p:txBody>
      </p:sp>
      <p:sp>
        <p:nvSpPr>
          <p:cNvPr id="11" name="Tijdelijke aanduiding voor dianummer 2">
            <a:extLst>
              <a:ext uri="{FF2B5EF4-FFF2-40B4-BE49-F238E27FC236}">
                <a16:creationId xmlns:a16="http://schemas.microsoft.com/office/drawing/2014/main" id="{787EEDA7-B0ED-9D41-9195-8ACB542FF5AA}"/>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14</a:t>
            </a:fld>
            <a:endParaRPr lang="en-NL" sz="1200"/>
          </a:p>
        </p:txBody>
      </p:sp>
      <p:sp>
        <p:nvSpPr>
          <p:cNvPr id="12" name="Tijdelijke aanduiding voor voettekst 3">
            <a:extLst>
              <a:ext uri="{FF2B5EF4-FFF2-40B4-BE49-F238E27FC236}">
                <a16:creationId xmlns:a16="http://schemas.microsoft.com/office/drawing/2014/main" id="{80109297-60FA-0348-BD14-61AAAF0A3CBC}"/>
              </a:ext>
            </a:extLst>
          </p:cNvPr>
          <p:cNvSpPr txBox="1">
            <a:spLocks/>
          </p:cNvSpPr>
          <p:nvPr/>
        </p:nvSpPr>
        <p:spPr>
          <a:xfrm>
            <a:off x="7315683" y="6416311"/>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4" name="Afbeelding 3" descr="Afbeelding met tekst, teken&#10;&#10;Automatisch gegenereerde beschrijving">
            <a:extLst>
              <a:ext uri="{FF2B5EF4-FFF2-40B4-BE49-F238E27FC236}">
                <a16:creationId xmlns:a16="http://schemas.microsoft.com/office/drawing/2014/main" id="{9679B24A-54D1-2E4D-AB40-3AF09B31A2EE}"/>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r="3648"/>
          <a:stretch/>
        </p:blipFill>
        <p:spPr>
          <a:xfrm>
            <a:off x="6171219" y="1466082"/>
            <a:ext cx="5925315" cy="3416650"/>
          </a:xfrm>
          <a:prstGeom prst="rect">
            <a:avLst/>
          </a:prstGeom>
        </p:spPr>
      </p:pic>
    </p:spTree>
    <p:extLst>
      <p:ext uri="{BB962C8B-B14F-4D97-AF65-F5344CB8AC3E}">
        <p14:creationId xmlns:p14="http://schemas.microsoft.com/office/powerpoint/2010/main" val="193176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063EDF8-BA6C-EE46-B997-1A4249CF260C}"/>
              </a:ext>
            </a:extLst>
          </p:cNvPr>
          <p:cNvSpPr/>
          <p:nvPr/>
        </p:nvSpPr>
        <p:spPr>
          <a:xfrm rot="5400000">
            <a:off x="6028261" y="47491"/>
            <a:ext cx="6211232"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6" name="Rechthoek 35">
            <a:extLst>
              <a:ext uri="{FF2B5EF4-FFF2-40B4-BE49-F238E27FC236}">
                <a16:creationId xmlns:a16="http://schemas.microsoft.com/office/drawing/2014/main" id="{0B86B062-3857-6C4E-A70D-489544635271}"/>
              </a:ext>
            </a:extLst>
          </p:cNvPr>
          <p:cNvSpPr/>
          <p:nvPr/>
        </p:nvSpPr>
        <p:spPr>
          <a:xfrm rot="16200000">
            <a:off x="5772615" y="438635"/>
            <a:ext cx="646770" cy="121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lide Number Placeholder 3">
            <a:extLst>
              <a:ext uri="{FF2B5EF4-FFF2-40B4-BE49-F238E27FC236}">
                <a16:creationId xmlns:a16="http://schemas.microsoft.com/office/drawing/2014/main" id="{C4CAAF35-BFFB-4B96-B291-608A21E0D25F}"/>
              </a:ext>
            </a:extLst>
          </p:cNvPr>
          <p:cNvSpPr txBox="1">
            <a:spLocks/>
          </p:cNvSpPr>
          <p:nvPr/>
        </p:nvSpPr>
        <p:spPr>
          <a:xfrm>
            <a:off x="11588211" y="6460228"/>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rgbClr val="062554"/>
              </a:solidFill>
              <a:effectLst/>
              <a:uLnTx/>
              <a:uFillTx/>
              <a:latin typeface="Calibri" panose="020F050202020403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7" y="324950"/>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Wat is er tot nu toe opgeleverd?</a:t>
            </a:r>
            <a:endParaRPr kumimoji="0" lang="nl-NL" sz="2400" b="1" i="0" u="none" strike="noStrike" kern="1200" cap="none" spc="0" normalizeH="0" baseline="0" noProof="0">
              <a:ln>
                <a:noFill/>
              </a:ln>
              <a:solidFill>
                <a:srgbClr val="042650"/>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7" y="1120650"/>
            <a:ext cx="5329056" cy="4431983"/>
          </a:xfrm>
          <a:prstGeom prst="rect">
            <a:avLst/>
          </a:prstGeom>
          <a:noFill/>
        </p:spPr>
        <p:txBody>
          <a:bodyPr wrap="square" lIns="91440" tIns="45720" rIns="91440" bIns="45720" numCol="1" spcCol="180000" rtlCol="0" anchor="t">
            <a:spAutoFit/>
          </a:bodyPr>
          <a:lstStyle/>
          <a:p>
            <a:pPr>
              <a:spcAft>
                <a:spcPts val="1200"/>
              </a:spcAft>
              <a:defRPr/>
            </a:pPr>
            <a:r>
              <a:rPr kumimoji="0" lang="nl-NL" b="0" i="0" u="none" strike="noStrike" kern="1200" cap="none" spc="0" normalizeH="0" baseline="0" noProof="0" dirty="0">
                <a:ln>
                  <a:noFill/>
                </a:ln>
                <a:solidFill>
                  <a:srgbClr val="042650"/>
                </a:solidFill>
                <a:effectLst/>
                <a:uLnTx/>
                <a:uFillTx/>
                <a:latin typeface="Corbel" panose="020B0503020204020204"/>
                <a:ea typeface="+mn-ea"/>
                <a:cs typeface="+mn-cs"/>
              </a:rPr>
              <a:t>In alle 12 provincies is een pMIEK 1.0, een tussenversie van het pMIEK of een voortgangsbrief opgeleverd.</a:t>
            </a:r>
            <a:r>
              <a:rPr lang="nl-NL" dirty="0">
                <a:solidFill>
                  <a:srgbClr val="042650"/>
                </a:solidFill>
                <a:latin typeface="Corbel" panose="020B0503020204020204"/>
              </a:rPr>
              <a:t> In alle</a:t>
            </a:r>
            <a:r>
              <a:rPr kumimoji="0" lang="nl-NL" b="0" i="0" u="none" strike="noStrike" kern="100" cap="none" spc="0" normalizeH="0" baseline="0" noProof="0" dirty="0">
                <a:ln>
                  <a:noFill/>
                </a:ln>
                <a:solidFill>
                  <a:srgbClr val="042650"/>
                </a:solidFill>
                <a:effectLst/>
                <a:uLnTx/>
                <a:uFillTx/>
                <a:latin typeface="Corbel"/>
                <a:ea typeface="Calibri" panose="020F0502020204030204" pitchFamily="34" charset="0"/>
                <a:cs typeface="Times New Roman"/>
              </a:rPr>
              <a:t> provincies wordt het pMIEK 1.0</a:t>
            </a:r>
            <a:r>
              <a:rPr lang="nl-NL" kern="100" dirty="0">
                <a:solidFill>
                  <a:srgbClr val="042650"/>
                </a:solidFill>
                <a:latin typeface="Corbel"/>
                <a:ea typeface="Calibri" panose="020F0502020204030204" pitchFamily="34" charset="0"/>
                <a:cs typeface="Times New Roman"/>
              </a:rPr>
              <a:t> </a:t>
            </a:r>
            <a:r>
              <a:rPr kumimoji="0" lang="nl-NL" b="0" i="0" u="none" strike="noStrike" kern="100" cap="none" spc="0" normalizeH="0" baseline="0" noProof="0" dirty="0">
                <a:ln>
                  <a:noFill/>
                </a:ln>
                <a:solidFill>
                  <a:srgbClr val="042650"/>
                </a:solidFill>
                <a:effectLst/>
                <a:uLnTx/>
                <a:uFillTx/>
                <a:latin typeface="Corbel"/>
                <a:ea typeface="Calibri" panose="020F0502020204030204" pitchFamily="34" charset="0"/>
                <a:cs typeface="Times New Roman"/>
              </a:rPr>
              <a:t>uiterlijk </a:t>
            </a:r>
            <a:r>
              <a:rPr kumimoji="0" lang="nl-NL" b="1" i="0" u="none" strike="noStrike" kern="100" cap="none" spc="0" normalizeH="0" baseline="0" noProof="0" dirty="0">
                <a:ln>
                  <a:noFill/>
                </a:ln>
                <a:solidFill>
                  <a:srgbClr val="042650"/>
                </a:solidFill>
                <a:effectLst/>
                <a:uLnTx/>
                <a:uFillTx/>
                <a:latin typeface="Corbel"/>
                <a:ea typeface="Calibri" panose="020F0502020204030204" pitchFamily="34" charset="0"/>
                <a:cs typeface="Times New Roman"/>
              </a:rPr>
              <a:t>1 juli </a:t>
            </a:r>
            <a:r>
              <a:rPr kumimoji="0" lang="nl-NL" b="0" i="0" u="none" strike="noStrike" kern="100" cap="none" spc="0" normalizeH="0" baseline="0" noProof="0" dirty="0">
                <a:ln>
                  <a:noFill/>
                </a:ln>
                <a:solidFill>
                  <a:srgbClr val="042650"/>
                </a:solidFill>
                <a:effectLst/>
                <a:uLnTx/>
                <a:uFillTx/>
                <a:latin typeface="Corbel"/>
                <a:ea typeface="Calibri" panose="020F0502020204030204" pitchFamily="34" charset="0"/>
                <a:cs typeface="Times New Roman"/>
              </a:rPr>
              <a:t>vastgesteld door Gedeputeerde Staten. </a:t>
            </a:r>
            <a:endParaRPr lang="nl-NL" b="0" i="0" u="none" strike="noStrike" kern="1200" cap="none" spc="0" normalizeH="0" baseline="0" noProof="0" dirty="0">
              <a:ln>
                <a:noFill/>
              </a:ln>
              <a:solidFill>
                <a:srgbClr val="042650"/>
              </a:solidFill>
              <a:effectLst/>
              <a:uLnTx/>
              <a:uFillTx/>
              <a:latin typeface="Corbel" panose="020B0503020204020204"/>
            </a:endParaRPr>
          </a:p>
          <a:p>
            <a:pPr>
              <a:spcAft>
                <a:spcPts val="1200"/>
              </a:spcAft>
              <a:defRPr/>
            </a:pPr>
            <a:r>
              <a:rPr kumimoji="0" lang="nl-NL" b="1" i="0" u="none" strike="noStrike" kern="1200" cap="none" spc="0" normalizeH="0" baseline="0" noProof="0" dirty="0">
                <a:ln>
                  <a:noFill/>
                </a:ln>
                <a:solidFill>
                  <a:srgbClr val="042650"/>
                </a:solidFill>
                <a:effectLst/>
                <a:uLnTx/>
                <a:uFillTx/>
                <a:latin typeface="Corbel" panose="020B0503020204020204"/>
                <a:ea typeface="+mn-ea"/>
                <a:cs typeface="+mn-cs"/>
              </a:rPr>
              <a:t>Het detailniveau </a:t>
            </a:r>
            <a:r>
              <a:rPr kumimoji="0" lang="nl-NL" b="0" i="0" u="none" strike="noStrike" kern="1200" cap="none" spc="0" normalizeH="0" baseline="0" noProof="0" dirty="0">
                <a:ln>
                  <a:noFill/>
                </a:ln>
                <a:solidFill>
                  <a:srgbClr val="042650"/>
                </a:solidFill>
                <a:effectLst/>
                <a:uLnTx/>
                <a:uFillTx/>
                <a:latin typeface="Corbel" panose="020B0503020204020204"/>
                <a:ea typeface="+mn-ea"/>
                <a:cs typeface="+mn-cs"/>
              </a:rPr>
              <a:t>verschilt: in vijf provincies is bijvoorbeeld een concrete </a:t>
            </a:r>
            <a:r>
              <a:rPr kumimoji="0" lang="nl-NL" b="1" i="0" u="none" strike="noStrike" kern="1200" cap="none" spc="0" normalizeH="0" baseline="0" noProof="0" dirty="0">
                <a:ln>
                  <a:noFill/>
                </a:ln>
                <a:solidFill>
                  <a:srgbClr val="042650"/>
                </a:solidFill>
                <a:effectLst/>
                <a:uLnTx/>
                <a:uFillTx/>
                <a:latin typeface="Corbel" panose="020B0503020204020204"/>
                <a:ea typeface="+mn-ea"/>
                <a:cs typeface="+mn-cs"/>
              </a:rPr>
              <a:t>projectenlijst</a:t>
            </a:r>
            <a:r>
              <a:rPr kumimoji="0" lang="nl-NL" b="0" i="0" u="none" strike="noStrike" kern="1200" cap="none" spc="0" normalizeH="0" baseline="0" noProof="0" dirty="0">
                <a:ln>
                  <a:noFill/>
                </a:ln>
                <a:solidFill>
                  <a:srgbClr val="042650"/>
                </a:solidFill>
                <a:effectLst/>
                <a:uLnTx/>
                <a:uFillTx/>
                <a:latin typeface="Corbel" panose="020B0503020204020204"/>
                <a:ea typeface="+mn-ea"/>
                <a:cs typeface="+mn-cs"/>
              </a:rPr>
              <a:t> opgeleverd, in </a:t>
            </a:r>
            <a:r>
              <a:rPr lang="nl-NL" dirty="0">
                <a:solidFill>
                  <a:srgbClr val="042650"/>
                </a:solidFill>
                <a:latin typeface="Corbel" panose="020B0503020204020204"/>
              </a:rPr>
              <a:t>andere provincies</a:t>
            </a:r>
            <a:r>
              <a:rPr kumimoji="0" lang="nl-NL" b="0" i="0" u="none" strike="noStrike" kern="1200" cap="none" spc="0" normalizeH="0" baseline="0" noProof="0" dirty="0">
                <a:ln>
                  <a:noFill/>
                </a:ln>
                <a:solidFill>
                  <a:srgbClr val="042650"/>
                </a:solidFill>
                <a:effectLst/>
                <a:uLnTx/>
                <a:uFillTx/>
                <a:latin typeface="Corbel" panose="020B0503020204020204"/>
                <a:ea typeface="+mn-ea"/>
                <a:cs typeface="+mn-cs"/>
              </a:rPr>
              <a:t> wordt hier nog druk aan gewerkt.</a:t>
            </a:r>
            <a:r>
              <a:rPr lang="nl-NL" dirty="0">
                <a:solidFill>
                  <a:srgbClr val="042650"/>
                </a:solidFill>
                <a:latin typeface="Corbel" panose="020B0503020204020204"/>
              </a:rPr>
              <a:t> </a:t>
            </a:r>
          </a:p>
          <a:p>
            <a:pPr>
              <a:spcAft>
                <a:spcPts val="1200"/>
              </a:spcAft>
              <a:defRPr/>
            </a:pPr>
            <a:r>
              <a:rPr lang="nl-NL" dirty="0">
                <a:solidFill>
                  <a:srgbClr val="042650"/>
                </a:solidFill>
                <a:latin typeface="Corbel" panose="020B0503020204020204"/>
                <a:ea typeface="Calibri" panose="020F0502020204030204" pitchFamily="34" charset="0"/>
              </a:rPr>
              <a:t>In ten minste zes provincies is een </a:t>
            </a:r>
            <a:r>
              <a:rPr lang="nl-NL" b="1" dirty="0">
                <a:solidFill>
                  <a:srgbClr val="042650"/>
                </a:solidFill>
                <a:latin typeface="Corbel" panose="020B0503020204020204"/>
                <a:ea typeface="Calibri" panose="020F0502020204030204" pitchFamily="34" charset="0"/>
              </a:rPr>
              <a:t>afwegingskader </a:t>
            </a:r>
            <a:r>
              <a:rPr lang="nl-NL" dirty="0">
                <a:solidFill>
                  <a:srgbClr val="042650"/>
                </a:solidFill>
                <a:latin typeface="Corbel" panose="020B0503020204020204"/>
                <a:ea typeface="Calibri" panose="020F0502020204030204" pitchFamily="34" charset="0"/>
              </a:rPr>
              <a:t>opgesteld om projecten onderling te kunnen wegen, in andere provincies is dit nog in ontwikkeling.</a:t>
            </a:r>
            <a:endParaRPr lang="nl-NL" dirty="0">
              <a:solidFill>
                <a:srgbClr val="042650"/>
              </a:solidFill>
              <a:latin typeface="Corbel" panose="020B0503020204020204"/>
            </a:endParaRPr>
          </a:p>
          <a:p>
            <a:pPr>
              <a:spcAft>
                <a:spcPts val="1200"/>
              </a:spcAft>
              <a:defRPr/>
            </a:pPr>
            <a:r>
              <a:rPr kumimoji="0" lang="nl-NL" b="0" i="0" u="none" strike="noStrike" kern="1200" cap="none" spc="0" normalizeH="0" baseline="0" noProof="0" dirty="0">
                <a:ln>
                  <a:noFill/>
                </a:ln>
                <a:solidFill>
                  <a:srgbClr val="042650"/>
                </a:solidFill>
                <a:effectLst/>
                <a:uLnTx/>
                <a:uFillTx/>
                <a:latin typeface="Corbel" panose="020B0503020204020204"/>
                <a:ea typeface="+mn-ea"/>
                <a:cs typeface="+mn-cs"/>
              </a:rPr>
              <a:t>Ook de eerste </a:t>
            </a:r>
            <a:r>
              <a:rPr kumimoji="0" lang="nl-NL" b="1" i="0" u="none" strike="noStrike" kern="1200" cap="none" spc="0" normalizeH="0" baseline="0" noProof="0" dirty="0">
                <a:ln>
                  <a:noFill/>
                </a:ln>
                <a:solidFill>
                  <a:srgbClr val="042650"/>
                </a:solidFill>
                <a:effectLst/>
                <a:uLnTx/>
                <a:uFillTx/>
                <a:latin typeface="Corbel" panose="020B0503020204020204"/>
                <a:ea typeface="+mn-ea"/>
                <a:cs typeface="+mn-cs"/>
              </a:rPr>
              <a:t>energievisies </a:t>
            </a:r>
            <a:r>
              <a:rPr kumimoji="0" lang="nl-NL" i="0" u="none" strike="noStrike" kern="1200" cap="none" spc="0" normalizeH="0" baseline="0" noProof="0" dirty="0">
                <a:ln>
                  <a:noFill/>
                </a:ln>
                <a:solidFill>
                  <a:srgbClr val="042650"/>
                </a:solidFill>
                <a:effectLst/>
                <a:uLnTx/>
                <a:uFillTx/>
                <a:latin typeface="Corbel" panose="020B0503020204020204"/>
                <a:ea typeface="+mn-ea"/>
                <a:cs typeface="+mn-cs"/>
              </a:rPr>
              <a:t>zijn opgeleverd. De provincies die nog geen energievisie hebben, gaan er een maken voor het pMIEK 2.0. Een energievisie heeft meerwaarde voor het maken van keuzes.</a:t>
            </a:r>
            <a:endParaRPr kumimoji="0" lang="nl-NL" b="0" i="0" u="none" strike="noStrike" kern="1200" cap="none" spc="0" normalizeH="0" baseline="0" noProof="0" dirty="0">
              <a:ln>
                <a:noFill/>
              </a:ln>
              <a:solidFill>
                <a:srgbClr val="042650"/>
              </a:solidFill>
              <a:effectLst/>
              <a:uLnTx/>
              <a:uFillTx/>
              <a:latin typeface="Corbel" panose="020B0503020204020204"/>
              <a:ea typeface="+mn-ea"/>
              <a:cs typeface="+mn-cs"/>
            </a:endParaRPr>
          </a:p>
        </p:txBody>
      </p:sp>
      <p:sp>
        <p:nvSpPr>
          <p:cNvPr id="9" name="Tekstvak 8">
            <a:extLst>
              <a:ext uri="{FF2B5EF4-FFF2-40B4-BE49-F238E27FC236}">
                <a16:creationId xmlns:a16="http://schemas.microsoft.com/office/drawing/2014/main" id="{51D5BAFB-8568-2E36-7C4F-0540B13131AC}"/>
              </a:ext>
            </a:extLst>
          </p:cNvPr>
          <p:cNvSpPr txBox="1"/>
          <p:nvPr/>
        </p:nvSpPr>
        <p:spPr>
          <a:xfrm>
            <a:off x="7593045" y="581372"/>
            <a:ext cx="3066858" cy="369332"/>
          </a:xfrm>
          <a:prstGeom prst="rect">
            <a:avLst/>
          </a:prstGeom>
          <a:noFill/>
        </p:spPr>
        <p:txBody>
          <a:bodyPr wrap="square" lIns="91440" tIns="45720" rIns="91440" bIns="45720" anchor="t">
            <a:spAutoFit/>
          </a:bodyPr>
          <a:lstStyle/>
          <a:p>
            <a:r>
              <a:rPr lang="nl-NL" b="1" dirty="0">
                <a:solidFill>
                  <a:srgbClr val="042650"/>
                </a:solidFill>
                <a:latin typeface="Corbel"/>
              </a:rPr>
              <a:t>Overzicht inhoud </a:t>
            </a:r>
            <a:r>
              <a:rPr lang="nl-NL" b="1" dirty="0" err="1">
                <a:solidFill>
                  <a:srgbClr val="042650"/>
                </a:solidFill>
                <a:latin typeface="Corbel"/>
              </a:rPr>
              <a:t>pMIEK’s</a:t>
            </a:r>
            <a:endParaRPr lang="nl-NL" b="1" dirty="0"/>
          </a:p>
        </p:txBody>
      </p:sp>
      <p:sp>
        <p:nvSpPr>
          <p:cNvPr id="11" name="Tijdelijke aanduiding voor dianummer 2">
            <a:extLst>
              <a:ext uri="{FF2B5EF4-FFF2-40B4-BE49-F238E27FC236}">
                <a16:creationId xmlns:a16="http://schemas.microsoft.com/office/drawing/2014/main" id="{4709BC94-367E-A043-ABC3-69892DA2F357}"/>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15</a:t>
            </a:fld>
            <a:endParaRPr lang="en-NL" sz="1200"/>
          </a:p>
        </p:txBody>
      </p:sp>
      <p:sp>
        <p:nvSpPr>
          <p:cNvPr id="12" name="Tijdelijke aanduiding voor voettekst 3">
            <a:extLst>
              <a:ext uri="{FF2B5EF4-FFF2-40B4-BE49-F238E27FC236}">
                <a16:creationId xmlns:a16="http://schemas.microsoft.com/office/drawing/2014/main" id="{C8C46BB3-17A7-534A-9503-411ABFFDC233}"/>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graphicFrame>
        <p:nvGraphicFramePr>
          <p:cNvPr id="3" name="Tabel 2">
            <a:extLst>
              <a:ext uri="{FF2B5EF4-FFF2-40B4-BE49-F238E27FC236}">
                <a16:creationId xmlns:a16="http://schemas.microsoft.com/office/drawing/2014/main" id="{3C0C8E47-F33D-C423-FA21-C181B937BF2C}"/>
              </a:ext>
            </a:extLst>
          </p:cNvPr>
          <p:cNvGraphicFramePr>
            <a:graphicFrameLocks noGrp="1"/>
          </p:cNvGraphicFramePr>
          <p:nvPr>
            <p:extLst>
              <p:ext uri="{D42A27DB-BD31-4B8C-83A1-F6EECF244321}">
                <p14:modId xmlns:p14="http://schemas.microsoft.com/office/powerpoint/2010/main" val="2544402625"/>
              </p:ext>
            </p:extLst>
          </p:nvPr>
        </p:nvGraphicFramePr>
        <p:xfrm>
          <a:off x="6095999" y="1179985"/>
          <a:ext cx="6098665" cy="4586907"/>
        </p:xfrm>
        <a:graphic>
          <a:graphicData uri="http://schemas.openxmlformats.org/drawingml/2006/table">
            <a:tbl>
              <a:tblPr firstRow="1" firstCol="1" bandRow="1">
                <a:tableStyleId>{D27102A9-8310-4765-A935-A1911B00CA55}</a:tableStyleId>
              </a:tblPr>
              <a:tblGrid>
                <a:gridCol w="2404800">
                  <a:extLst>
                    <a:ext uri="{9D8B030D-6E8A-4147-A177-3AD203B41FA5}">
                      <a16:colId xmlns:a16="http://schemas.microsoft.com/office/drawing/2014/main" val="461333614"/>
                    </a:ext>
                  </a:extLst>
                </a:gridCol>
                <a:gridCol w="3693865">
                  <a:extLst>
                    <a:ext uri="{9D8B030D-6E8A-4147-A177-3AD203B41FA5}">
                      <a16:colId xmlns:a16="http://schemas.microsoft.com/office/drawing/2014/main" val="2322684853"/>
                    </a:ext>
                  </a:extLst>
                </a:gridCol>
              </a:tblGrid>
              <a:tr h="185331">
                <a:tc>
                  <a:txBody>
                    <a:bodyPr/>
                    <a:lstStyle/>
                    <a:p>
                      <a:r>
                        <a:rPr lang="nl-NL" sz="1200" b="1" dirty="0">
                          <a:solidFill>
                            <a:schemeClr val="bg1"/>
                          </a:solidFill>
                          <a:effectLst/>
                        </a:rPr>
                        <a:t>Wat is er opgeleverd? </a:t>
                      </a:r>
                      <a:endParaRPr lang="nl-NL" sz="1200" dirty="0">
                        <a:solidFill>
                          <a:schemeClr val="bg1"/>
                        </a:solidFill>
                        <a:effectLst/>
                        <a:latin typeface="Calibri" panose="020F0502020204030204" pitchFamily="34" charset="0"/>
                        <a:ea typeface="Calibri" panose="020F0502020204030204" pitchFamily="34" charset="0"/>
                      </a:endParaRPr>
                    </a:p>
                  </a:txBody>
                  <a:tcPr>
                    <a:solidFill>
                      <a:schemeClr val="tx1"/>
                    </a:solidFill>
                  </a:tcPr>
                </a:tc>
                <a:tc>
                  <a:txBody>
                    <a:bodyPr/>
                    <a:lstStyle/>
                    <a:p>
                      <a:r>
                        <a:rPr lang="nl-NL" sz="1200" b="1">
                          <a:solidFill>
                            <a:schemeClr val="bg1"/>
                          </a:solidFill>
                          <a:effectLst/>
                        </a:rPr>
                        <a:t>Beeld over 12 provincies</a:t>
                      </a:r>
                      <a:endParaRPr lang="nl-NL" sz="1200">
                        <a:solidFill>
                          <a:schemeClr val="bg1"/>
                        </a:solidFill>
                        <a:effectLst/>
                        <a:latin typeface="Calibri" panose="020F0502020204030204" pitchFamily="34" charset="0"/>
                        <a:ea typeface="Calibri" panose="020F0502020204030204" pitchFamily="34" charset="0"/>
                      </a:endParaRPr>
                    </a:p>
                  </a:txBody>
                  <a:tcPr marL="23761" marR="23761" marT="0" marB="0">
                    <a:solidFill>
                      <a:schemeClr val="tx1"/>
                    </a:solidFill>
                  </a:tcPr>
                </a:tc>
                <a:extLst>
                  <a:ext uri="{0D108BD9-81ED-4DB2-BD59-A6C34878D82A}">
                    <a16:rowId xmlns:a16="http://schemas.microsoft.com/office/drawing/2014/main" val="2847000701"/>
                  </a:ext>
                </a:extLst>
              </a:tr>
              <a:tr h="313535">
                <a:tc>
                  <a:txBody>
                    <a:bodyPr/>
                    <a:lstStyle/>
                    <a:p>
                      <a:pPr>
                        <a:lnSpc>
                          <a:spcPts val="1600"/>
                        </a:lnSpc>
                      </a:pPr>
                      <a:r>
                        <a:rPr lang="nl-NL" sz="1400" b="1">
                          <a:solidFill>
                            <a:srgbClr val="000000"/>
                          </a:solidFill>
                          <a:effectLst/>
                        </a:rPr>
                        <a:t>Startnotitie</a:t>
                      </a:r>
                      <a:endParaRPr lang="nl-NL" sz="140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a:solidFill>
                            <a:srgbClr val="000000"/>
                          </a:solidFill>
                          <a:effectLst/>
                        </a:rPr>
                        <a:t>10x startnotitie/</a:t>
                      </a:r>
                      <a:r>
                        <a:rPr lang="nl-NL" sz="1400" err="1">
                          <a:solidFill>
                            <a:srgbClr val="000000"/>
                          </a:solidFill>
                          <a:effectLst/>
                        </a:rPr>
                        <a:t>PvA</a:t>
                      </a:r>
                      <a:r>
                        <a:rPr lang="nl-NL" sz="1400">
                          <a:solidFill>
                            <a:srgbClr val="000000"/>
                          </a:solidFill>
                          <a:effectLst/>
                        </a:rPr>
                        <a:t>/aankondiging in implementatieplan, </a:t>
                      </a:r>
                    </a:p>
                    <a:p>
                      <a:pPr marL="171450" indent="-171450">
                        <a:lnSpc>
                          <a:spcPts val="1600"/>
                        </a:lnSpc>
                        <a:buFont typeface="Arial" panose="020B0604020202020204" pitchFamily="34" charset="0"/>
                        <a:buChar char="•"/>
                      </a:pPr>
                      <a:r>
                        <a:rPr lang="nl-NL" sz="1400">
                          <a:solidFill>
                            <a:srgbClr val="000000"/>
                          </a:solidFill>
                          <a:effectLst/>
                        </a:rPr>
                        <a:t>2x opstart via pilot</a:t>
                      </a:r>
                    </a:p>
                  </a:txBody>
                  <a:tcPr marL="23761" marR="23761" marT="0" marB="0"/>
                </a:tc>
                <a:extLst>
                  <a:ext uri="{0D108BD9-81ED-4DB2-BD59-A6C34878D82A}">
                    <a16:rowId xmlns:a16="http://schemas.microsoft.com/office/drawing/2014/main" val="823369919"/>
                  </a:ext>
                </a:extLst>
              </a:tr>
              <a:tr h="825506">
                <a:tc>
                  <a:txBody>
                    <a:bodyPr/>
                    <a:lstStyle/>
                    <a:p>
                      <a:pPr>
                        <a:lnSpc>
                          <a:spcPts val="1600"/>
                        </a:lnSpc>
                      </a:pPr>
                      <a:r>
                        <a:rPr lang="nl-NL" sz="1400" b="1">
                          <a:solidFill>
                            <a:srgbClr val="000000"/>
                          </a:solidFill>
                          <a:effectLst/>
                        </a:rPr>
                        <a:t>Energievisie</a:t>
                      </a:r>
                      <a:endParaRPr lang="nl-NL" sz="140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dirty="0">
                          <a:solidFill>
                            <a:srgbClr val="000000"/>
                          </a:solidFill>
                          <a:effectLst/>
                        </a:rPr>
                        <a:t>1x energievisie opgeleverd, </a:t>
                      </a:r>
                    </a:p>
                    <a:p>
                      <a:pPr marL="171450" indent="-171450">
                        <a:lnSpc>
                          <a:spcPts val="1600"/>
                        </a:lnSpc>
                        <a:buFont typeface="Arial" panose="020B0604020202020204" pitchFamily="34" charset="0"/>
                        <a:buChar char="•"/>
                      </a:pPr>
                      <a:r>
                        <a:rPr lang="nl-NL" sz="1400" dirty="0">
                          <a:solidFill>
                            <a:srgbClr val="000000"/>
                          </a:solidFill>
                          <a:effectLst/>
                        </a:rPr>
                        <a:t>1x energievisie voor de zomer, </a:t>
                      </a:r>
                    </a:p>
                    <a:p>
                      <a:pPr marL="171450" indent="-171450">
                        <a:lnSpc>
                          <a:spcPts val="1600"/>
                        </a:lnSpc>
                        <a:buFont typeface="Arial" panose="020B0604020202020204" pitchFamily="34" charset="0"/>
                        <a:buChar char="•"/>
                      </a:pPr>
                      <a:r>
                        <a:rPr lang="nl-NL" sz="1400" dirty="0">
                          <a:solidFill>
                            <a:srgbClr val="000000"/>
                          </a:solidFill>
                          <a:effectLst/>
                        </a:rPr>
                        <a:t>Alle provincies benoemen dat ze volgende ronde een energievisie willen opstellen</a:t>
                      </a:r>
                      <a:endParaRPr lang="nl-NL" sz="1400" dirty="0">
                        <a:effectLst/>
                        <a:latin typeface="Calibri" panose="020F0502020204030204" pitchFamily="34" charset="0"/>
                        <a:ea typeface="Calibri" panose="020F0502020204030204" pitchFamily="34" charset="0"/>
                      </a:endParaRPr>
                    </a:p>
                  </a:txBody>
                  <a:tcPr marL="23761" marR="23761" marT="0" marB="0"/>
                </a:tc>
                <a:extLst>
                  <a:ext uri="{0D108BD9-81ED-4DB2-BD59-A6C34878D82A}">
                    <a16:rowId xmlns:a16="http://schemas.microsoft.com/office/drawing/2014/main" val="1493435343"/>
                  </a:ext>
                </a:extLst>
              </a:tr>
              <a:tr h="823694">
                <a:tc>
                  <a:txBody>
                    <a:bodyPr/>
                    <a:lstStyle/>
                    <a:p>
                      <a:pPr lvl="0">
                        <a:lnSpc>
                          <a:spcPts val="1600"/>
                        </a:lnSpc>
                        <a:buNone/>
                      </a:pPr>
                      <a:r>
                        <a:rPr lang="nl-NL" sz="1400" b="1">
                          <a:solidFill>
                            <a:srgbClr val="000000"/>
                          </a:solidFill>
                          <a:effectLst/>
                        </a:rPr>
                        <a:t>Afwegingskader</a:t>
                      </a:r>
                    </a:p>
                  </a:txBody>
                  <a:tcPr/>
                </a:tc>
                <a:tc>
                  <a:txBody>
                    <a:bodyPr/>
                    <a:lstStyle/>
                    <a:p>
                      <a:pPr marL="171450" lvl="0" indent="-171450">
                        <a:lnSpc>
                          <a:spcPts val="1600"/>
                        </a:lnSpc>
                        <a:buFont typeface="Arial" panose="020B0604020202020204" pitchFamily="34" charset="0"/>
                        <a:buChar char="•"/>
                      </a:pPr>
                      <a:r>
                        <a:rPr lang="nl-NL" sz="1400">
                          <a:solidFill>
                            <a:srgbClr val="000000"/>
                          </a:solidFill>
                          <a:effectLst/>
                        </a:rPr>
                        <a:t>6x (vorm van) landelijk afwegingskader gebruikt</a:t>
                      </a:r>
                    </a:p>
                    <a:p>
                      <a:pPr marL="171450" lvl="0" indent="-171450">
                        <a:lnSpc>
                          <a:spcPts val="1600"/>
                        </a:lnSpc>
                        <a:buFont typeface="Arial" panose="020B0604020202020204" pitchFamily="34" charset="0"/>
                        <a:buChar char="•"/>
                      </a:pPr>
                      <a:r>
                        <a:rPr lang="nl-NL" sz="1400">
                          <a:solidFill>
                            <a:srgbClr val="000000"/>
                          </a:solidFill>
                          <a:effectLst/>
                        </a:rPr>
                        <a:t>6x eigen afwegingskader of (nog) geen afwegingskader gebruikt</a:t>
                      </a:r>
                    </a:p>
                  </a:txBody>
                  <a:tcPr marL="23760" marR="23760" marT="0" marB="0"/>
                </a:tc>
                <a:extLst>
                  <a:ext uri="{0D108BD9-81ED-4DB2-BD59-A6C34878D82A}">
                    <a16:rowId xmlns:a16="http://schemas.microsoft.com/office/drawing/2014/main" val="266091114"/>
                  </a:ext>
                </a:extLst>
              </a:tr>
              <a:tr h="330575">
                <a:tc>
                  <a:txBody>
                    <a:bodyPr/>
                    <a:lstStyle/>
                    <a:p>
                      <a:pPr>
                        <a:lnSpc>
                          <a:spcPts val="1600"/>
                        </a:lnSpc>
                      </a:pPr>
                      <a:r>
                        <a:rPr lang="nl-NL" sz="1400" b="1">
                          <a:solidFill>
                            <a:srgbClr val="000000"/>
                          </a:solidFill>
                          <a:effectLst/>
                        </a:rPr>
                        <a:t>PMIEK projectenlijst</a:t>
                      </a:r>
                      <a:endParaRPr lang="nl-NL" sz="140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a:solidFill>
                            <a:srgbClr val="000000"/>
                          </a:solidFill>
                          <a:effectLst/>
                        </a:rPr>
                        <a:t>5x projectenlijsten opgeleverd</a:t>
                      </a:r>
                    </a:p>
                    <a:p>
                      <a:pPr marL="171450" indent="-171450">
                        <a:lnSpc>
                          <a:spcPts val="1600"/>
                        </a:lnSpc>
                        <a:buFont typeface="Arial" panose="020B0604020202020204" pitchFamily="34" charset="0"/>
                        <a:buChar char="•"/>
                      </a:pPr>
                      <a:r>
                        <a:rPr lang="nl-NL" sz="1400">
                          <a:solidFill>
                            <a:srgbClr val="000000"/>
                          </a:solidFill>
                          <a:effectLst/>
                        </a:rPr>
                        <a:t>7x projectenlijsten volgen voor de zomer</a:t>
                      </a:r>
                    </a:p>
                  </a:txBody>
                  <a:tcPr marL="23761" marR="23761" marT="0" marB="0"/>
                </a:tc>
                <a:extLst>
                  <a:ext uri="{0D108BD9-81ED-4DB2-BD59-A6C34878D82A}">
                    <a16:rowId xmlns:a16="http://schemas.microsoft.com/office/drawing/2014/main" val="4222237123"/>
                  </a:ext>
                </a:extLst>
              </a:tr>
              <a:tr h="411847">
                <a:tc>
                  <a:txBody>
                    <a:bodyPr/>
                    <a:lstStyle/>
                    <a:p>
                      <a:pPr>
                        <a:lnSpc>
                          <a:spcPts val="1600"/>
                        </a:lnSpc>
                      </a:pPr>
                      <a:r>
                        <a:rPr lang="nl-NL" sz="1400" b="1">
                          <a:solidFill>
                            <a:srgbClr val="000000"/>
                          </a:solidFill>
                          <a:effectLst/>
                        </a:rPr>
                        <a:t>PMIEK Projectfiches</a:t>
                      </a:r>
                      <a:endParaRPr lang="nl-NL" sz="140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a:solidFill>
                            <a:srgbClr val="000000"/>
                          </a:solidFill>
                          <a:effectLst/>
                        </a:rPr>
                        <a:t>2x </a:t>
                      </a:r>
                      <a:r>
                        <a:rPr lang="nl-NL" sz="1400" err="1">
                          <a:solidFill>
                            <a:srgbClr val="000000"/>
                          </a:solidFill>
                          <a:effectLst/>
                        </a:rPr>
                        <a:t>pMIEK’s</a:t>
                      </a:r>
                      <a:r>
                        <a:rPr lang="nl-NL" sz="1400">
                          <a:solidFill>
                            <a:srgbClr val="000000"/>
                          </a:solidFill>
                          <a:effectLst/>
                        </a:rPr>
                        <a:t> met projectfiches </a:t>
                      </a:r>
                    </a:p>
                    <a:p>
                      <a:pPr marL="171450" indent="-171450">
                        <a:lnSpc>
                          <a:spcPts val="1600"/>
                        </a:lnSpc>
                        <a:buFont typeface="Arial" panose="020B0604020202020204" pitchFamily="34" charset="0"/>
                        <a:buChar char="•"/>
                      </a:pPr>
                      <a:r>
                        <a:rPr lang="nl-NL" sz="1400">
                          <a:solidFill>
                            <a:srgbClr val="000000"/>
                          </a:solidFill>
                          <a:effectLst/>
                        </a:rPr>
                        <a:t>10x nog geen projectfiches</a:t>
                      </a:r>
                      <a:endParaRPr lang="nl-NL" sz="1400">
                        <a:effectLst/>
                        <a:latin typeface="Calibri" panose="020F0502020204030204" pitchFamily="34" charset="0"/>
                        <a:ea typeface="Calibri" panose="020F0502020204030204" pitchFamily="34" charset="0"/>
                      </a:endParaRPr>
                    </a:p>
                  </a:txBody>
                  <a:tcPr marL="23761" marR="23761" marT="0" marB="0"/>
                </a:tc>
                <a:extLst>
                  <a:ext uri="{0D108BD9-81ED-4DB2-BD59-A6C34878D82A}">
                    <a16:rowId xmlns:a16="http://schemas.microsoft.com/office/drawing/2014/main" val="2212701930"/>
                  </a:ext>
                </a:extLst>
              </a:tr>
              <a:tr h="617770">
                <a:tc>
                  <a:txBody>
                    <a:bodyPr/>
                    <a:lstStyle/>
                    <a:p>
                      <a:pPr>
                        <a:lnSpc>
                          <a:spcPts val="1600"/>
                        </a:lnSpc>
                      </a:pPr>
                      <a:r>
                        <a:rPr lang="nl-NL" sz="1400" b="1">
                          <a:solidFill>
                            <a:srgbClr val="000000"/>
                          </a:solidFill>
                          <a:effectLst/>
                        </a:rPr>
                        <a:t>PEI/uitvoeringsagenda/ uitvoeringsprogramma</a:t>
                      </a:r>
                      <a:endParaRPr lang="nl-NL" sz="140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a:solidFill>
                            <a:srgbClr val="000000"/>
                          </a:solidFill>
                          <a:effectLst/>
                        </a:rPr>
                        <a:t>3x in ontwikkeling, </a:t>
                      </a:r>
                    </a:p>
                    <a:p>
                      <a:pPr marL="171450" indent="-171450">
                        <a:lnSpc>
                          <a:spcPts val="1600"/>
                        </a:lnSpc>
                        <a:buFont typeface="Arial" panose="020B0604020202020204" pitchFamily="34" charset="0"/>
                        <a:buChar char="•"/>
                      </a:pPr>
                      <a:r>
                        <a:rPr lang="nl-NL" sz="1400">
                          <a:solidFill>
                            <a:srgbClr val="000000"/>
                          </a:solidFill>
                          <a:effectLst/>
                        </a:rPr>
                        <a:t>verder nog niet benoemd/losse uitvoeringsafspraken</a:t>
                      </a:r>
                      <a:endParaRPr lang="nl-NL" sz="1400">
                        <a:effectLst/>
                        <a:latin typeface="Calibri" panose="020F0502020204030204" pitchFamily="34" charset="0"/>
                        <a:ea typeface="Calibri" panose="020F0502020204030204" pitchFamily="34" charset="0"/>
                      </a:endParaRPr>
                    </a:p>
                  </a:txBody>
                  <a:tcPr marL="23761" marR="23761" marT="0" marB="0"/>
                </a:tc>
                <a:extLst>
                  <a:ext uri="{0D108BD9-81ED-4DB2-BD59-A6C34878D82A}">
                    <a16:rowId xmlns:a16="http://schemas.microsoft.com/office/drawing/2014/main" val="1042269014"/>
                  </a:ext>
                </a:extLst>
              </a:tr>
              <a:tr h="617770">
                <a:tc>
                  <a:txBody>
                    <a:bodyPr/>
                    <a:lstStyle/>
                    <a:p>
                      <a:pPr>
                        <a:lnSpc>
                          <a:spcPts val="1600"/>
                        </a:lnSpc>
                      </a:pPr>
                      <a:r>
                        <a:rPr lang="nl-NL" sz="1400" b="1" dirty="0">
                          <a:solidFill>
                            <a:srgbClr val="000000"/>
                          </a:solidFill>
                          <a:effectLst/>
                        </a:rPr>
                        <a:t>Is het pMIEK al vastgesteld? </a:t>
                      </a:r>
                      <a:endParaRPr lang="nl-NL" sz="1400" dirty="0">
                        <a:effectLst/>
                        <a:latin typeface="Calibri" panose="020F0502020204030204" pitchFamily="34" charset="0"/>
                        <a:ea typeface="Calibri" panose="020F0502020204030204" pitchFamily="34" charset="0"/>
                      </a:endParaRPr>
                    </a:p>
                  </a:txBody>
                  <a:tcPr/>
                </a:tc>
                <a:tc>
                  <a:txBody>
                    <a:bodyPr/>
                    <a:lstStyle/>
                    <a:p>
                      <a:pPr marL="171450" indent="-171450">
                        <a:lnSpc>
                          <a:spcPts val="1600"/>
                        </a:lnSpc>
                        <a:buFont typeface="Arial" panose="020B0604020202020204" pitchFamily="34" charset="0"/>
                        <a:buChar char="•"/>
                      </a:pPr>
                      <a:r>
                        <a:rPr lang="nl-NL" sz="1400" dirty="0">
                          <a:solidFill>
                            <a:srgbClr val="000000"/>
                          </a:solidFill>
                          <a:effectLst/>
                        </a:rPr>
                        <a:t>3x reeds vastgesteld</a:t>
                      </a:r>
                    </a:p>
                    <a:p>
                      <a:pPr marL="171450" indent="-171450">
                        <a:lnSpc>
                          <a:spcPts val="1600"/>
                        </a:lnSpc>
                        <a:buFont typeface="Arial" panose="020B0604020202020204" pitchFamily="34" charset="0"/>
                        <a:buChar char="•"/>
                      </a:pPr>
                      <a:r>
                        <a:rPr lang="nl-NL" sz="1400" dirty="0">
                          <a:solidFill>
                            <a:srgbClr val="000000"/>
                          </a:solidFill>
                          <a:effectLst/>
                        </a:rPr>
                        <a:t>1x vaststelling in april</a:t>
                      </a:r>
                    </a:p>
                    <a:p>
                      <a:pPr marL="171450" indent="-171450">
                        <a:lnSpc>
                          <a:spcPts val="1600"/>
                        </a:lnSpc>
                        <a:buFont typeface="Arial" panose="020B0604020202020204" pitchFamily="34" charset="0"/>
                        <a:buChar char="•"/>
                      </a:pPr>
                      <a:r>
                        <a:rPr lang="nl-NL" sz="1400" dirty="0">
                          <a:solidFill>
                            <a:srgbClr val="000000"/>
                          </a:solidFill>
                          <a:effectLst/>
                        </a:rPr>
                        <a:t>Alle provincies voor 1 juli 2023</a:t>
                      </a:r>
                      <a:endParaRPr lang="nl-NL" sz="1400" dirty="0">
                        <a:effectLst/>
                        <a:latin typeface="Calibri" panose="020F0502020204030204" pitchFamily="34" charset="0"/>
                        <a:ea typeface="Calibri" panose="020F0502020204030204" pitchFamily="34" charset="0"/>
                      </a:endParaRPr>
                    </a:p>
                  </a:txBody>
                  <a:tcPr marL="23761" marR="23761" marT="0" marB="0"/>
                </a:tc>
                <a:extLst>
                  <a:ext uri="{0D108BD9-81ED-4DB2-BD59-A6C34878D82A}">
                    <a16:rowId xmlns:a16="http://schemas.microsoft.com/office/drawing/2014/main" val="553852806"/>
                  </a:ext>
                </a:extLst>
              </a:tr>
            </a:tbl>
          </a:graphicData>
        </a:graphic>
      </p:graphicFrame>
    </p:spTree>
    <p:extLst>
      <p:ext uri="{BB962C8B-B14F-4D97-AF65-F5344CB8AC3E}">
        <p14:creationId xmlns:p14="http://schemas.microsoft.com/office/powerpoint/2010/main" val="130681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72615" y="438615"/>
            <a:ext cx="646770" cy="121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itel 1">
            <a:extLst>
              <a:ext uri="{FF2B5EF4-FFF2-40B4-BE49-F238E27FC236}">
                <a16:creationId xmlns:a16="http://schemas.microsoft.com/office/drawing/2014/main" id="{B1C19BED-7B96-489A-7BFB-E22396DF437D}"/>
              </a:ext>
            </a:extLst>
          </p:cNvPr>
          <p:cNvSpPr txBox="1">
            <a:spLocks/>
          </p:cNvSpPr>
          <p:nvPr/>
        </p:nvSpPr>
        <p:spPr>
          <a:xfrm>
            <a:off x="466120" y="342632"/>
            <a:ext cx="6277079" cy="36933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Ter illustratie: Energievisies Noord-Holland</a:t>
            </a:r>
            <a:endParaRPr kumimoji="0" lang="nl-NL" sz="2400" b="1" i="0" u="none" strike="noStrike" kern="1200" cap="none" spc="0" normalizeH="0" baseline="0" noProof="0">
              <a:ln>
                <a:noFill/>
              </a:ln>
              <a:solidFill>
                <a:srgbClr val="042650"/>
              </a:solidFill>
              <a:effectLst/>
              <a:uLnTx/>
              <a:uFillTx/>
              <a:latin typeface="Verdana"/>
              <a:ea typeface="+mj-ea"/>
              <a:cs typeface="+mj-cs"/>
            </a:endParaRPr>
          </a:p>
        </p:txBody>
      </p:sp>
      <p:sp>
        <p:nvSpPr>
          <p:cNvPr id="5" name="Tekstvak 4">
            <a:extLst>
              <a:ext uri="{FF2B5EF4-FFF2-40B4-BE49-F238E27FC236}">
                <a16:creationId xmlns:a16="http://schemas.microsoft.com/office/drawing/2014/main" id="{CDFA2BDE-9DB3-C884-36ED-B347CDC92E23}"/>
              </a:ext>
            </a:extLst>
          </p:cNvPr>
          <p:cNvSpPr txBox="1"/>
          <p:nvPr/>
        </p:nvSpPr>
        <p:spPr>
          <a:xfrm>
            <a:off x="468201" y="1155026"/>
            <a:ext cx="6182616" cy="1477328"/>
          </a:xfrm>
          <a:prstGeom prst="rect">
            <a:avLst/>
          </a:prstGeom>
          <a:noFill/>
        </p:spPr>
        <p:txBody>
          <a:bodyPr wrap="square" lIns="91440" tIns="45720" rIns="91440" bIns="45720" numCol="1" spcCol="180000" rtlCol="0" anchor="t">
            <a:spAutoFit/>
          </a:bodyPr>
          <a:lstStyle/>
          <a:p>
            <a:pPr>
              <a:spcAft>
                <a:spcPts val="1200"/>
              </a:spcAft>
              <a:defRPr/>
            </a:pPr>
            <a:r>
              <a:rPr lang="nl-NL" dirty="0">
                <a:solidFill>
                  <a:srgbClr val="042650"/>
                </a:solidFill>
                <a:latin typeface="Corbel" panose="020B0503020204020204"/>
              </a:rPr>
              <a:t>Voor Noord-Holland Noord en Noord-Holland Zuid zijn energievisies opgesteld. Voor verschillende gebieden zijn de verwachte ontwikkelingen in beeld gebracht, en op basis daarvan zijn knooppunten benoemd: gebieden waar veel ontwikkelingen bij elkaar komen. </a:t>
            </a:r>
            <a:endParaRPr lang="nl-NL" dirty="0"/>
          </a:p>
        </p:txBody>
      </p:sp>
      <p:pic>
        <p:nvPicPr>
          <p:cNvPr id="8" name="Afbeelding 8" descr="Afbeelding met diagram, kaart&#10;&#10;Automatisch gegenereerde beschrijving">
            <a:extLst>
              <a:ext uri="{FF2B5EF4-FFF2-40B4-BE49-F238E27FC236}">
                <a16:creationId xmlns:a16="http://schemas.microsoft.com/office/drawing/2014/main" id="{78F4D4A2-F0BF-FA91-1DAF-622E9C9108AD}"/>
              </a:ext>
            </a:extLst>
          </p:cNvPr>
          <p:cNvPicPr>
            <a:picLocks noChangeAspect="1"/>
          </p:cNvPicPr>
          <p:nvPr/>
        </p:nvPicPr>
        <p:blipFill>
          <a:blip r:embed="rId3"/>
          <a:stretch>
            <a:fillRect/>
          </a:stretch>
        </p:blipFill>
        <p:spPr>
          <a:xfrm>
            <a:off x="528320" y="2857317"/>
            <a:ext cx="4114800" cy="2906127"/>
          </a:xfrm>
          <a:prstGeom prst="rect">
            <a:avLst/>
          </a:prstGeom>
        </p:spPr>
      </p:pic>
      <p:sp>
        <p:nvSpPr>
          <p:cNvPr id="9" name="Tekstvak 8">
            <a:extLst>
              <a:ext uri="{FF2B5EF4-FFF2-40B4-BE49-F238E27FC236}">
                <a16:creationId xmlns:a16="http://schemas.microsoft.com/office/drawing/2014/main" id="{6D3EE534-F72F-2F27-7A7A-973BE61D150E}"/>
              </a:ext>
            </a:extLst>
          </p:cNvPr>
          <p:cNvSpPr txBox="1"/>
          <p:nvPr/>
        </p:nvSpPr>
        <p:spPr>
          <a:xfrm>
            <a:off x="4725240" y="4888825"/>
            <a:ext cx="2047496" cy="923330"/>
          </a:xfrm>
          <a:prstGeom prst="rect">
            <a:avLst/>
          </a:prstGeom>
          <a:noFill/>
        </p:spPr>
        <p:txBody>
          <a:bodyPr wrap="square" lIns="91440" tIns="45720" rIns="91440" bIns="45720" numCol="1" spcCol="180000" rtlCol="0" anchor="t">
            <a:spAutoFit/>
          </a:bodyPr>
          <a:lstStyle/>
          <a:p>
            <a:pPr>
              <a:spcAft>
                <a:spcPts val="1200"/>
              </a:spcAft>
              <a:defRPr/>
            </a:pPr>
            <a:r>
              <a:rPr lang="nl-NL" sz="1100">
                <a:solidFill>
                  <a:srgbClr val="042650"/>
                </a:solidFill>
                <a:latin typeface="Corbel" panose="020B0503020204020204"/>
              </a:rPr>
              <a:t>Links: uit Concept Energievisie Noord-Holland Zuid</a:t>
            </a:r>
          </a:p>
          <a:p>
            <a:pPr algn="r">
              <a:spcAft>
                <a:spcPts val="1200"/>
              </a:spcAft>
              <a:defRPr/>
            </a:pPr>
            <a:r>
              <a:rPr lang="nl-NL" sz="1100"/>
              <a:t>Rechts: uit Energievisie </a:t>
            </a:r>
            <a:br>
              <a:rPr lang="nl-NL" sz="1100"/>
            </a:br>
            <a:r>
              <a:rPr lang="nl-NL" sz="1100"/>
              <a:t>Noord-Holland Noord</a:t>
            </a:r>
            <a:endParaRPr lang="nl-NL"/>
          </a:p>
        </p:txBody>
      </p:sp>
      <p:sp>
        <p:nvSpPr>
          <p:cNvPr id="13" name="Tijdelijke aanduiding voor dianummer 2">
            <a:extLst>
              <a:ext uri="{FF2B5EF4-FFF2-40B4-BE49-F238E27FC236}">
                <a16:creationId xmlns:a16="http://schemas.microsoft.com/office/drawing/2014/main" id="{DD1A5959-7560-7E41-B876-68EA60DB5C7E}"/>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16</a:t>
            </a:fld>
            <a:endParaRPr lang="en-NL" sz="1200"/>
          </a:p>
        </p:txBody>
      </p:sp>
      <p:sp>
        <p:nvSpPr>
          <p:cNvPr id="15" name="Tijdelijke aanduiding voor voettekst 3">
            <a:extLst>
              <a:ext uri="{FF2B5EF4-FFF2-40B4-BE49-F238E27FC236}">
                <a16:creationId xmlns:a16="http://schemas.microsoft.com/office/drawing/2014/main" id="{4AF457DB-0CA7-0B44-A197-55119C6867C4}"/>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11" name="Afbeelding 10" descr="Afbeelding met kaart&#10;&#10;Automatisch gegenereerde beschrijving">
            <a:extLst>
              <a:ext uri="{FF2B5EF4-FFF2-40B4-BE49-F238E27FC236}">
                <a16:creationId xmlns:a16="http://schemas.microsoft.com/office/drawing/2014/main" id="{380A2AB9-204B-8C4F-BA35-ED8877D22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756" y="340360"/>
            <a:ext cx="3877100" cy="5468625"/>
          </a:xfrm>
          <a:prstGeom prst="rect">
            <a:avLst/>
          </a:prstGeom>
        </p:spPr>
      </p:pic>
    </p:spTree>
    <p:extLst>
      <p:ext uri="{BB962C8B-B14F-4D97-AF65-F5344CB8AC3E}">
        <p14:creationId xmlns:p14="http://schemas.microsoft.com/office/powerpoint/2010/main" val="394163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EDBA3F1A-556E-D64F-AB43-275C3783023F}"/>
              </a:ext>
            </a:extLst>
          </p:cNvPr>
          <p:cNvSpPr/>
          <p:nvPr/>
        </p:nvSpPr>
        <p:spPr>
          <a:xfrm rot="5400000">
            <a:off x="6028261" y="47493"/>
            <a:ext cx="6211232"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10984848" cy="38437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Wat staat er in de </a:t>
            </a:r>
            <a:r>
              <a:rPr lang="nl-NL" sz="2400" err="1">
                <a:solidFill>
                  <a:srgbClr val="042650"/>
                </a:solidFill>
                <a:latin typeface="Corbel"/>
              </a:rPr>
              <a:t>pMIEK’s</a:t>
            </a:r>
            <a:r>
              <a:rPr lang="nl-NL" sz="2400">
                <a:solidFill>
                  <a:srgbClr val="042650"/>
                </a:solidFill>
                <a:latin typeface="Corbel"/>
              </a:rPr>
              <a:t>? (1/2) </a:t>
            </a:r>
            <a:endParaRPr lang="nl-NL" sz="2400" b="1" u="none" strike="noStrike" kern="1200" cap="none" spc="0" normalizeH="0" baseline="0" noProof="0">
              <a:ln>
                <a:noFill/>
              </a:ln>
              <a:solidFill>
                <a:srgbClr val="042650"/>
              </a:solidFill>
              <a:effectLst/>
              <a:uLnTx/>
              <a:uFillTx/>
              <a:latin typeface="Corbel"/>
            </a:endParaRPr>
          </a:p>
        </p:txBody>
      </p:sp>
      <p:sp>
        <p:nvSpPr>
          <p:cNvPr id="5" name="Tekstvak 4">
            <a:extLst>
              <a:ext uri="{FF2B5EF4-FFF2-40B4-BE49-F238E27FC236}">
                <a16:creationId xmlns:a16="http://schemas.microsoft.com/office/drawing/2014/main" id="{378396DD-9BEE-5DF3-EB90-FC45BE6334CF}"/>
              </a:ext>
            </a:extLst>
          </p:cNvPr>
          <p:cNvSpPr txBox="1"/>
          <p:nvPr/>
        </p:nvSpPr>
        <p:spPr>
          <a:xfrm>
            <a:off x="502579" y="1108921"/>
            <a:ext cx="5418161" cy="4085798"/>
          </a:xfrm>
          <a:prstGeom prst="rect">
            <a:avLst/>
          </a:prstGeom>
          <a:noFill/>
        </p:spPr>
        <p:txBody>
          <a:bodyPr wrap="square" lIns="91440" tIns="45720" rIns="91440" bIns="45720" numCol="1" spcCol="180000" rtlCol="0" anchor="t">
            <a:spAutoFit/>
          </a:bodyPr>
          <a:lstStyle/>
          <a:p>
            <a:pPr marL="342900" indent="-342900">
              <a:lnSpc>
                <a:spcPct val="107000"/>
              </a:lnSpc>
              <a:spcAft>
                <a:spcPts val="1200"/>
              </a:spcAft>
              <a:buFont typeface="Arial" panose="020B0604020202020204" pitchFamily="34" charset="0"/>
              <a:buChar char="•"/>
              <a:defRPr/>
            </a:pPr>
            <a:r>
              <a:rPr lang="nl-NL">
                <a:solidFill>
                  <a:srgbClr val="042650"/>
                </a:solidFill>
                <a:ea typeface="Calibri" panose="020F0502020204030204" pitchFamily="34" charset="0"/>
              </a:rPr>
              <a:t>Op basis van de ontwikkelingen zijn in de tot nu toe opgeleverde </a:t>
            </a:r>
            <a:r>
              <a:rPr lang="nl-NL" err="1">
                <a:solidFill>
                  <a:srgbClr val="042650"/>
                </a:solidFill>
                <a:ea typeface="Calibri" panose="020F0502020204030204" pitchFamily="34" charset="0"/>
              </a:rPr>
              <a:t>pMIEK's</a:t>
            </a:r>
            <a:r>
              <a:rPr lang="nl-NL">
                <a:solidFill>
                  <a:srgbClr val="042650"/>
                </a:solidFill>
                <a:ea typeface="Calibri" panose="020F0502020204030204" pitchFamily="34" charset="0"/>
              </a:rPr>
              <a:t> </a:t>
            </a:r>
            <a:r>
              <a:rPr lang="nl-NL" b="1">
                <a:solidFill>
                  <a:srgbClr val="042650"/>
                </a:solidFill>
                <a:ea typeface="Calibri" panose="020F0502020204030204" pitchFamily="34" charset="0"/>
              </a:rPr>
              <a:t>ruim 100 energie-infrastructuurprojecten </a:t>
            </a:r>
            <a:r>
              <a:rPr lang="nl-NL">
                <a:solidFill>
                  <a:srgbClr val="042650"/>
                </a:solidFill>
                <a:ea typeface="Calibri" panose="020F0502020204030204" pitchFamily="34" charset="0"/>
              </a:rPr>
              <a:t>opgenomen. Dit zijn vooral </a:t>
            </a:r>
            <a:r>
              <a:rPr lang="nl-NL" b="1">
                <a:solidFill>
                  <a:srgbClr val="042650"/>
                </a:solidFill>
                <a:ea typeface="Calibri" panose="020F0502020204030204" pitchFamily="34" charset="0"/>
              </a:rPr>
              <a:t>elektriciteitsprojecten</a:t>
            </a:r>
            <a:r>
              <a:rPr lang="nl-NL">
                <a:solidFill>
                  <a:srgbClr val="042650"/>
                </a:solidFill>
                <a:ea typeface="Calibri" panose="020F0502020204030204" pitchFamily="34" charset="0"/>
              </a:rPr>
              <a:t>, en in sommige </a:t>
            </a:r>
            <a:r>
              <a:rPr lang="nl-NL" err="1">
                <a:solidFill>
                  <a:srgbClr val="042650"/>
                </a:solidFill>
                <a:ea typeface="Calibri" panose="020F0502020204030204" pitchFamily="34" charset="0"/>
              </a:rPr>
              <a:t>pMIEK’s</a:t>
            </a:r>
            <a:r>
              <a:rPr lang="nl-NL">
                <a:solidFill>
                  <a:srgbClr val="042650"/>
                </a:solidFill>
                <a:ea typeface="Calibri" panose="020F0502020204030204" pitchFamily="34" charset="0"/>
              </a:rPr>
              <a:t> ook enkele waterstof- en/of warmteprojecten. In veel provincies vindt de verbreding naar waterstof en warmte plaats in de </a:t>
            </a:r>
            <a:r>
              <a:rPr lang="nl-NL" err="1">
                <a:solidFill>
                  <a:srgbClr val="042650"/>
                </a:solidFill>
                <a:ea typeface="Calibri" panose="020F0502020204030204" pitchFamily="34" charset="0"/>
              </a:rPr>
              <a:t>pMIEK</a:t>
            </a:r>
            <a:r>
              <a:rPr lang="nl-NL">
                <a:solidFill>
                  <a:srgbClr val="042650"/>
                </a:solidFill>
                <a:ea typeface="Calibri" panose="020F0502020204030204" pitchFamily="34" charset="0"/>
              </a:rPr>
              <a:t> 2.0. </a:t>
            </a:r>
            <a:endParaRPr lang="nl-NL" kern="100">
              <a:solidFill>
                <a:srgbClr val="042650"/>
              </a:solidFill>
              <a:ea typeface="Calibri" panose="020F0502020204030204" pitchFamily="34" charset="0"/>
              <a:cs typeface="Times New Roman"/>
            </a:endParaRPr>
          </a:p>
          <a:p>
            <a:pPr marL="342900" indent="-342900">
              <a:lnSpc>
                <a:spcPct val="107000"/>
              </a:lnSpc>
              <a:spcAft>
                <a:spcPts val="1200"/>
              </a:spcAft>
              <a:buFont typeface="Arial" panose="020B0604020202020204" pitchFamily="34" charset="0"/>
              <a:buChar char="•"/>
              <a:defRPr/>
            </a:pPr>
            <a:r>
              <a:rPr lang="nl-NL" kern="100">
                <a:solidFill>
                  <a:srgbClr val="042650"/>
                </a:solidFill>
                <a:ea typeface="Calibri" panose="020F0502020204030204" pitchFamily="34" charset="0"/>
                <a:cs typeface="Times New Roman"/>
              </a:rPr>
              <a:t>De </a:t>
            </a:r>
            <a:r>
              <a:rPr lang="nl-NL" kern="100" err="1">
                <a:solidFill>
                  <a:srgbClr val="042650"/>
                </a:solidFill>
                <a:ea typeface="Calibri" panose="020F0502020204030204" pitchFamily="34" charset="0"/>
                <a:cs typeface="Times New Roman"/>
              </a:rPr>
              <a:t>pMIEK’s</a:t>
            </a:r>
            <a:r>
              <a:rPr lang="nl-NL" kern="100">
                <a:solidFill>
                  <a:srgbClr val="042650"/>
                </a:solidFill>
                <a:ea typeface="Calibri" panose="020F0502020204030204" pitchFamily="34" charset="0"/>
                <a:cs typeface="Times New Roman"/>
              </a:rPr>
              <a:t> richten zich hierbij op </a:t>
            </a:r>
            <a:r>
              <a:rPr lang="nl-NL" b="1" kern="100">
                <a:solidFill>
                  <a:srgbClr val="042650"/>
                </a:solidFill>
                <a:ea typeface="Calibri" panose="020F0502020204030204" pitchFamily="34" charset="0"/>
                <a:cs typeface="Times New Roman"/>
              </a:rPr>
              <a:t>alle sectoren: </a:t>
            </a:r>
            <a:r>
              <a:rPr lang="nl-NL" kern="100">
                <a:solidFill>
                  <a:srgbClr val="042650"/>
                </a:solidFill>
                <a:ea typeface="Calibri" panose="020F0502020204030204" pitchFamily="34" charset="0"/>
                <a:cs typeface="Times New Roman"/>
              </a:rPr>
              <a:t>data</a:t>
            </a:r>
            <a:r>
              <a:rPr lang="nl-NL" b="1" kern="100">
                <a:solidFill>
                  <a:srgbClr val="042650"/>
                </a:solidFill>
                <a:ea typeface="Calibri" panose="020F0502020204030204" pitchFamily="34" charset="0"/>
                <a:cs typeface="Times New Roman"/>
              </a:rPr>
              <a:t> </a:t>
            </a:r>
            <a:r>
              <a:rPr lang="nl-NL" kern="100">
                <a:solidFill>
                  <a:srgbClr val="042650"/>
                </a:solidFill>
                <a:ea typeface="Calibri" panose="020F0502020204030204" pitchFamily="34" charset="0"/>
                <a:cs typeface="Times New Roman"/>
              </a:rPr>
              <a:t>vanuit</a:t>
            </a:r>
            <a:r>
              <a:rPr lang="nl-NL" b="1" kern="100">
                <a:solidFill>
                  <a:srgbClr val="042650"/>
                </a:solidFill>
                <a:ea typeface="Calibri" panose="020F0502020204030204" pitchFamily="34" charset="0"/>
                <a:cs typeface="Times New Roman"/>
              </a:rPr>
              <a:t> </a:t>
            </a:r>
            <a:r>
              <a:rPr lang="nl-NL" kern="100">
                <a:solidFill>
                  <a:srgbClr val="042650"/>
                </a:solidFill>
                <a:ea typeface="Calibri" panose="020F0502020204030204" pitchFamily="34" charset="0"/>
                <a:cs typeface="Times New Roman"/>
              </a:rPr>
              <a:t>mobiliteit, opwek, industrie, wonen en landbouw is gebruikt.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Er is vooral gewerkt op basis van bestaande data, op veel plekken aangevuld met inzichten uit werksessies, ontwikkelateliers, etc.</a:t>
            </a:r>
            <a:endParaRPr lang="nl-NL" kern="100">
              <a:solidFill>
                <a:srgbClr val="042650"/>
              </a:solidFill>
              <a:ea typeface="Calibri" panose="020F0502020204030204" pitchFamily="34" charset="0"/>
              <a:cs typeface="Times New Roman"/>
            </a:endParaRPr>
          </a:p>
        </p:txBody>
      </p:sp>
      <p:sp>
        <p:nvSpPr>
          <p:cNvPr id="13" name="Tekstvak 12">
            <a:extLst>
              <a:ext uri="{FF2B5EF4-FFF2-40B4-BE49-F238E27FC236}">
                <a16:creationId xmlns:a16="http://schemas.microsoft.com/office/drawing/2014/main" id="{705A92A8-3257-90B4-1CBD-FB8B4922B76E}"/>
              </a:ext>
            </a:extLst>
          </p:cNvPr>
          <p:cNvSpPr txBox="1"/>
          <p:nvPr/>
        </p:nvSpPr>
        <p:spPr>
          <a:xfrm>
            <a:off x="6092227" y="5711025"/>
            <a:ext cx="6092229" cy="338554"/>
          </a:xfrm>
          <a:prstGeom prst="rect">
            <a:avLst/>
          </a:prstGeom>
          <a:noFill/>
        </p:spPr>
        <p:txBody>
          <a:bodyPr wrap="square">
            <a:spAutoFit/>
          </a:bodyPr>
          <a:lstStyle/>
          <a:p>
            <a:pPr algn="ctr"/>
            <a:r>
              <a:rPr kumimoji="0" lang="nl-NL" sz="1600" b="0" i="0" u="none" strike="noStrike" kern="100" cap="none" spc="0" normalizeH="0" baseline="0" noProof="0" dirty="0">
                <a:ln>
                  <a:noFill/>
                </a:ln>
                <a:solidFill>
                  <a:srgbClr val="042650"/>
                </a:solidFill>
                <a:effectLst/>
                <a:uLnTx/>
                <a:uFillTx/>
                <a:latin typeface="Corbel"/>
                <a:ea typeface="Calibri" panose="020F0502020204030204" pitchFamily="34" charset="0"/>
                <a:cs typeface="Times New Roman"/>
              </a:rPr>
              <a:t>Scope van de </a:t>
            </a:r>
            <a:r>
              <a:rPr kumimoji="0" lang="nl-NL" sz="1600" b="0" i="0" u="none" strike="noStrike" kern="100" cap="none" spc="0" normalizeH="0" baseline="0" noProof="0" dirty="0" err="1">
                <a:ln>
                  <a:noFill/>
                </a:ln>
                <a:solidFill>
                  <a:srgbClr val="042650"/>
                </a:solidFill>
                <a:effectLst/>
                <a:uLnTx/>
                <a:uFillTx/>
                <a:latin typeface="Corbel"/>
                <a:ea typeface="Calibri" panose="020F0502020204030204" pitchFamily="34" charset="0"/>
                <a:cs typeface="Times New Roman"/>
              </a:rPr>
              <a:t>pMIEK’s</a:t>
            </a:r>
            <a:endParaRPr lang="nl-NL" sz="1600" dirty="0"/>
          </a:p>
        </p:txBody>
      </p:sp>
      <p:sp>
        <p:nvSpPr>
          <p:cNvPr id="12" name="Tijdelijke aanduiding voor dianummer 2">
            <a:extLst>
              <a:ext uri="{FF2B5EF4-FFF2-40B4-BE49-F238E27FC236}">
                <a16:creationId xmlns:a16="http://schemas.microsoft.com/office/drawing/2014/main" id="{B2D87B16-9F1F-4349-9FB4-C5220E1BB174}"/>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17</a:t>
            </a:fld>
            <a:endParaRPr lang="en-NL" sz="1200"/>
          </a:p>
        </p:txBody>
      </p:sp>
      <p:sp>
        <p:nvSpPr>
          <p:cNvPr id="15" name="Tijdelijke aanduiding voor voettekst 3">
            <a:extLst>
              <a:ext uri="{FF2B5EF4-FFF2-40B4-BE49-F238E27FC236}">
                <a16:creationId xmlns:a16="http://schemas.microsoft.com/office/drawing/2014/main" id="{F6253883-28C7-2B49-BA3D-4770446EA532}"/>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2" name="Afbeelding 1" descr="Afbeelding met grafiek&#10;&#10;Automatisch gegenereerde beschrijving">
            <a:extLst>
              <a:ext uri="{FF2B5EF4-FFF2-40B4-BE49-F238E27FC236}">
                <a16:creationId xmlns:a16="http://schemas.microsoft.com/office/drawing/2014/main" id="{3C669706-1D6D-08D3-1BDB-EA6A483DA688}"/>
              </a:ext>
            </a:extLst>
          </p:cNvPr>
          <p:cNvPicPr>
            <a:picLocks noChangeAspect="1"/>
          </p:cNvPicPr>
          <p:nvPr/>
        </p:nvPicPr>
        <p:blipFill rotWithShape="1">
          <a:blip r:embed="rId3">
            <a:extLst>
              <a:ext uri="{28A0092B-C50C-407E-A947-70E740481C1C}">
                <a14:useLocalDpi xmlns:a14="http://schemas.microsoft.com/office/drawing/2010/main" val="0"/>
              </a:ext>
            </a:extLst>
          </a:blip>
          <a:srcRect l="2411" t="11393" r="2449" b="9214"/>
          <a:stretch/>
        </p:blipFill>
        <p:spPr>
          <a:xfrm>
            <a:off x="6075754" y="716692"/>
            <a:ext cx="6116246" cy="4994333"/>
          </a:xfrm>
          <a:prstGeom prst="rect">
            <a:avLst/>
          </a:prstGeom>
        </p:spPr>
      </p:pic>
    </p:spTree>
    <p:extLst>
      <p:ext uri="{BB962C8B-B14F-4D97-AF65-F5344CB8AC3E}">
        <p14:creationId xmlns:p14="http://schemas.microsoft.com/office/powerpoint/2010/main" val="214174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lide Number Placeholder 3">
            <a:extLst>
              <a:ext uri="{FF2B5EF4-FFF2-40B4-BE49-F238E27FC236}">
                <a16:creationId xmlns:a16="http://schemas.microsoft.com/office/drawing/2014/main" id="{C4CAAF35-BFFB-4B96-B291-608A21E0D25F}"/>
              </a:ext>
            </a:extLst>
          </p:cNvPr>
          <p:cNvSpPr txBox="1">
            <a:spLocks/>
          </p:cNvSpPr>
          <p:nvPr/>
        </p:nvSpPr>
        <p:spPr>
          <a:xfrm>
            <a:off x="11588211" y="6460228"/>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rgbClr val="062554"/>
              </a:solidFill>
              <a:effectLst/>
              <a:uLnTx/>
              <a:uFillTx/>
              <a:latin typeface="Calibri" panose="020F050202020403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10984848" cy="38437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Ter illustratie:</a:t>
            </a:r>
          </a:p>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Projectenkaart </a:t>
            </a:r>
          </a:p>
          <a:p>
            <a:pPr marL="0" marR="0" lvl="0" indent="0" algn="l" defTabSz="457200" rtl="0" eaLnBrk="1" fontAlgn="auto" latinLnBrk="0" hangingPunct="1">
              <a:lnSpc>
                <a:spcPct val="100000"/>
              </a:lnSpc>
              <a:spcBef>
                <a:spcPct val="0"/>
              </a:spcBef>
              <a:spcAft>
                <a:spcPts val="0"/>
              </a:spcAft>
              <a:buClrTx/>
              <a:buSzTx/>
              <a:buFontTx/>
              <a:buNone/>
              <a:tabLst/>
              <a:defRPr/>
            </a:pPr>
            <a:r>
              <a:rPr lang="nl-NL" sz="2400" err="1">
                <a:solidFill>
                  <a:srgbClr val="042650"/>
                </a:solidFill>
                <a:latin typeface="Corbel"/>
              </a:rPr>
              <a:t>pMIEK</a:t>
            </a:r>
            <a:r>
              <a:rPr lang="nl-NL" sz="2400">
                <a:solidFill>
                  <a:srgbClr val="042650"/>
                </a:solidFill>
                <a:latin typeface="Corbel"/>
              </a:rPr>
              <a:t> Zeeland</a:t>
            </a:r>
            <a:endParaRPr lang="nl-NL" sz="2400" b="1" u="none" strike="noStrike" kern="1200" cap="none" spc="0" normalizeH="0" baseline="0" noProof="0">
              <a:ln>
                <a:noFill/>
              </a:ln>
              <a:solidFill>
                <a:srgbClr val="042650"/>
              </a:solidFill>
              <a:effectLst/>
              <a:uLnTx/>
              <a:uFillTx/>
              <a:latin typeface="Corbel"/>
            </a:endParaRPr>
          </a:p>
        </p:txBody>
      </p:sp>
      <p:sp>
        <p:nvSpPr>
          <p:cNvPr id="35" name="Tijdelijke aanduiding voor dianummer 4">
            <a:extLst>
              <a:ext uri="{FF2B5EF4-FFF2-40B4-BE49-F238E27FC236}">
                <a16:creationId xmlns:a16="http://schemas.microsoft.com/office/drawing/2014/main" id="{2B006D63-8D4A-947C-8557-E99AFDA8DCD6}"/>
              </a:ext>
            </a:extLst>
          </p:cNvPr>
          <p:cNvSpPr txBox="1">
            <a:spLocks/>
          </p:cNvSpPr>
          <p:nvPr/>
        </p:nvSpPr>
        <p:spPr>
          <a:xfrm>
            <a:off x="11534710" y="6309131"/>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9FFF232-CA7E-094C-AD87-ED3FC2AAF706}" type="slidenum">
              <a:rPr kumimoji="0" lang="en-NL" sz="1200" b="0" i="0" u="none" strike="noStrike" kern="1200" cap="none" spc="0" normalizeH="0" baseline="0" noProof="0" smtClean="0">
                <a:ln>
                  <a:noFill/>
                </a:ln>
                <a:solidFill>
                  <a:srgbClr val="00B050"/>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srgbClr val="00B050"/>
              </a:solidFill>
              <a:effectLst/>
              <a:uLnTx/>
              <a:uFillTx/>
              <a:latin typeface="Corbel" panose="020B0503020204020204"/>
              <a:ea typeface="+mn-ea"/>
              <a:cs typeface="+mn-cs"/>
            </a:endParaRPr>
          </a:p>
        </p:txBody>
      </p:sp>
      <p:sp>
        <p:nvSpPr>
          <p:cNvPr id="4" name="Tijdelijke aanduiding voor voettekst 1">
            <a:extLst>
              <a:ext uri="{FF2B5EF4-FFF2-40B4-BE49-F238E27FC236}">
                <a16:creationId xmlns:a16="http://schemas.microsoft.com/office/drawing/2014/main" id="{265840D0-14FD-1AAE-6E62-0A74148F665A}"/>
              </a:ext>
            </a:extLst>
          </p:cNvPr>
          <p:cNvSpPr>
            <a:spLocks noGrp="1"/>
          </p:cNvSpPr>
          <p:nvPr>
            <p:ph type="ftr" sz="quarter" idx="3"/>
          </p:nvPr>
        </p:nvSpPr>
        <p:spPr>
          <a:xfrm>
            <a:off x="7315683" y="6309133"/>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B050"/>
                </a:solidFill>
                <a:effectLst/>
                <a:uLnTx/>
                <a:uFillTx/>
                <a:latin typeface="Corbel" panose="020B0503020204020204"/>
                <a:ea typeface="+mn-ea"/>
                <a:cs typeface="+mn-cs"/>
              </a:rPr>
              <a:t>Stand van </a:t>
            </a:r>
            <a:r>
              <a:rPr kumimoji="0" lang="en-GB" sz="1200" b="0" i="0" u="none" strike="noStrike" kern="1200" cap="none" spc="0" normalizeH="0" baseline="0" noProof="0" err="1">
                <a:ln>
                  <a:noFill/>
                </a:ln>
                <a:solidFill>
                  <a:srgbClr val="00B050"/>
                </a:solidFill>
                <a:effectLst/>
                <a:uLnTx/>
                <a:uFillTx/>
                <a:latin typeface="Corbel" panose="020B0503020204020204"/>
                <a:ea typeface="+mn-ea"/>
                <a:cs typeface="+mn-cs"/>
              </a:rPr>
              <a:t>zaken</a:t>
            </a:r>
            <a:r>
              <a:rPr kumimoji="0" lang="en-GB" sz="1200" b="0" i="0" u="none" strike="noStrike" kern="1200" cap="none" spc="0" normalizeH="0" baseline="0" noProof="0">
                <a:ln>
                  <a:noFill/>
                </a:ln>
                <a:solidFill>
                  <a:srgbClr val="00B050"/>
                </a:solidFill>
                <a:effectLst/>
                <a:uLnTx/>
                <a:uFillTx/>
                <a:latin typeface="Corbel" panose="020B0503020204020204"/>
                <a:ea typeface="+mn-ea"/>
                <a:cs typeface="+mn-cs"/>
              </a:rPr>
              <a:t> </a:t>
            </a:r>
            <a:r>
              <a:rPr kumimoji="0" lang="en-GB" sz="1200" b="0" i="0" u="none" strike="noStrike" kern="1200" cap="none" spc="0" normalizeH="0" baseline="0" noProof="0" err="1">
                <a:ln>
                  <a:noFill/>
                </a:ln>
                <a:solidFill>
                  <a:srgbClr val="00B050"/>
                </a:solidFill>
                <a:effectLst/>
                <a:uLnTx/>
                <a:uFillTx/>
                <a:latin typeface="Corbel" panose="020B0503020204020204"/>
                <a:ea typeface="+mn-ea"/>
                <a:cs typeface="+mn-cs"/>
              </a:rPr>
              <a:t>Integraal</a:t>
            </a:r>
            <a:r>
              <a:rPr kumimoji="0" lang="en-GB" sz="1200" b="0" i="0" u="none" strike="noStrike" kern="1200" cap="none" spc="0" normalizeH="0" baseline="0" noProof="0">
                <a:ln>
                  <a:noFill/>
                </a:ln>
                <a:solidFill>
                  <a:srgbClr val="00B050"/>
                </a:solidFill>
                <a:effectLst/>
                <a:uLnTx/>
                <a:uFillTx/>
                <a:latin typeface="Corbel" panose="020B0503020204020204"/>
                <a:ea typeface="+mn-ea"/>
                <a:cs typeface="+mn-cs"/>
              </a:rPr>
              <a:t> </a:t>
            </a:r>
            <a:r>
              <a:rPr kumimoji="0" lang="en-GB" sz="1200" b="0" i="0" u="none" strike="noStrike" kern="1200" cap="none" spc="0" normalizeH="0" baseline="0" noProof="0" err="1">
                <a:ln>
                  <a:noFill/>
                </a:ln>
                <a:solidFill>
                  <a:srgbClr val="00B050"/>
                </a:solidFill>
                <a:effectLst/>
                <a:uLnTx/>
                <a:uFillTx/>
                <a:latin typeface="Corbel" panose="020B0503020204020204"/>
                <a:ea typeface="+mn-ea"/>
                <a:cs typeface="+mn-cs"/>
              </a:rPr>
              <a:t>Programmeren</a:t>
            </a:r>
            <a:endParaRPr kumimoji="0" lang="en-NL" sz="1200" b="0" i="0" u="none" strike="noStrike" kern="1200" cap="none" spc="0" normalizeH="0" baseline="0" noProof="0">
              <a:ln>
                <a:noFill/>
              </a:ln>
              <a:solidFill>
                <a:srgbClr val="00B050"/>
              </a:solidFill>
              <a:effectLst/>
              <a:uLnTx/>
              <a:uFillTx/>
              <a:latin typeface="Corbel" panose="020B0503020204020204"/>
              <a:ea typeface="+mn-ea"/>
              <a:cs typeface="+mn-cs"/>
            </a:endParaRPr>
          </a:p>
        </p:txBody>
      </p:sp>
      <p:sp>
        <p:nvSpPr>
          <p:cNvPr id="3" name="Tijdelijke aanduiding voor dianummer 2">
            <a:extLst>
              <a:ext uri="{FF2B5EF4-FFF2-40B4-BE49-F238E27FC236}">
                <a16:creationId xmlns:a16="http://schemas.microsoft.com/office/drawing/2014/main" id="{8A6D6337-8D27-7741-94DE-F5467D7C0D5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FFF232-CA7E-094C-AD87-ED3FC2AAF706}" type="slidenum">
              <a:rPr kumimoji="0" lang="en-NL" sz="1200" b="0" i="0" u="none" strike="noStrike" kern="1200" cap="none" spc="0" normalizeH="0" baseline="0" noProof="0" smtClean="0">
                <a:ln>
                  <a:noFill/>
                </a:ln>
                <a:solidFill>
                  <a:srgbClr val="EBC326"/>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srgbClr val="EBC326"/>
              </a:solidFill>
              <a:effectLst/>
              <a:uLnTx/>
              <a:uFillTx/>
              <a:latin typeface="Corbel" panose="020B0503020204020204"/>
              <a:ea typeface="+mn-ea"/>
              <a:cs typeface="+mn-cs"/>
            </a:endParaRPr>
          </a:p>
        </p:txBody>
      </p:sp>
      <p:pic>
        <p:nvPicPr>
          <p:cNvPr id="6" name="Afbeelding 5">
            <a:extLst>
              <a:ext uri="{FF2B5EF4-FFF2-40B4-BE49-F238E27FC236}">
                <a16:creationId xmlns:a16="http://schemas.microsoft.com/office/drawing/2014/main" id="{4A57D10D-01F2-6094-C08A-76D91837BBD0}"/>
              </a:ext>
            </a:extLst>
          </p:cNvPr>
          <p:cNvPicPr>
            <a:picLocks noChangeAspect="1"/>
          </p:cNvPicPr>
          <p:nvPr/>
        </p:nvPicPr>
        <p:blipFill>
          <a:blip r:embed="rId3"/>
          <a:stretch>
            <a:fillRect/>
          </a:stretch>
        </p:blipFill>
        <p:spPr>
          <a:xfrm>
            <a:off x="4034791" y="-1"/>
            <a:ext cx="8157210" cy="6862147"/>
          </a:xfrm>
          <a:prstGeom prst="rect">
            <a:avLst/>
          </a:prstGeom>
        </p:spPr>
      </p:pic>
      <p:sp>
        <p:nvSpPr>
          <p:cNvPr id="5" name="Tekstvak 4">
            <a:extLst>
              <a:ext uri="{FF2B5EF4-FFF2-40B4-BE49-F238E27FC236}">
                <a16:creationId xmlns:a16="http://schemas.microsoft.com/office/drawing/2014/main" id="{1751B938-6494-69FC-483B-3EB3BC83D9BA}"/>
              </a:ext>
            </a:extLst>
          </p:cNvPr>
          <p:cNvSpPr txBox="1"/>
          <p:nvPr/>
        </p:nvSpPr>
        <p:spPr>
          <a:xfrm>
            <a:off x="503761" y="1642706"/>
            <a:ext cx="3276856" cy="2031325"/>
          </a:xfrm>
          <a:prstGeom prst="rect">
            <a:avLst/>
          </a:prstGeom>
          <a:noFill/>
        </p:spPr>
        <p:txBody>
          <a:bodyPr wrap="square" lIns="91440" tIns="45720" rIns="91440" bIns="45720" numCol="1" spcCol="180000" rtlCol="0" anchor="t">
            <a:spAutoFit/>
          </a:bodyPr>
          <a:lstStyle/>
          <a:p>
            <a:pPr>
              <a:spcAft>
                <a:spcPts val="1200"/>
              </a:spcAft>
              <a:defRPr/>
            </a:pPr>
            <a:r>
              <a:rPr lang="nl-NL" dirty="0">
                <a:solidFill>
                  <a:srgbClr val="042650"/>
                </a:solidFill>
                <a:latin typeface="Corbel" panose="020B0503020204020204"/>
              </a:rPr>
              <a:t>Voor Zeeland zijn in het pMIEK de belangrijkste energie-infrastructuurprojecten opgenomen, zowel op elektriciteit (blauw) als op waterstof (rood) als op warmte (groen). </a:t>
            </a:r>
            <a:endParaRPr lang="nl-NL" dirty="0"/>
          </a:p>
        </p:txBody>
      </p:sp>
    </p:spTree>
    <p:extLst>
      <p:ext uri="{BB962C8B-B14F-4D97-AF65-F5344CB8AC3E}">
        <p14:creationId xmlns:p14="http://schemas.microsoft.com/office/powerpoint/2010/main" val="415883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10984848" cy="38437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rgbClr val="042650"/>
                </a:solidFill>
                <a:latin typeface="Corbel"/>
              </a:rPr>
              <a:t>Wat staat er in de </a:t>
            </a:r>
            <a:r>
              <a:rPr lang="nl-NL" sz="2400" err="1">
                <a:solidFill>
                  <a:srgbClr val="042650"/>
                </a:solidFill>
                <a:latin typeface="Corbel"/>
              </a:rPr>
              <a:t>pMIEK’s</a:t>
            </a:r>
            <a:r>
              <a:rPr lang="nl-NL" sz="2400">
                <a:solidFill>
                  <a:srgbClr val="042650"/>
                </a:solidFill>
                <a:latin typeface="Corbel"/>
              </a:rPr>
              <a:t>? (2/2) </a:t>
            </a:r>
            <a:endParaRPr lang="nl-NL" sz="2400" b="1" u="none" strike="noStrike" kern="1200" cap="none" spc="0" normalizeH="0" baseline="0" noProof="0">
              <a:ln>
                <a:noFill/>
              </a:ln>
              <a:solidFill>
                <a:srgbClr val="042650"/>
              </a:solidFill>
              <a:effectLst/>
              <a:uLnTx/>
              <a:uFillTx/>
              <a:latin typeface="Corbel"/>
            </a:endParaRPr>
          </a:p>
        </p:txBody>
      </p:sp>
      <p:sp>
        <p:nvSpPr>
          <p:cNvPr id="5" name="Tekstvak 4">
            <a:extLst>
              <a:ext uri="{FF2B5EF4-FFF2-40B4-BE49-F238E27FC236}">
                <a16:creationId xmlns:a16="http://schemas.microsoft.com/office/drawing/2014/main" id="{378396DD-9BEE-5DF3-EB90-FC45BE6334CF}"/>
              </a:ext>
            </a:extLst>
          </p:cNvPr>
          <p:cNvSpPr txBox="1"/>
          <p:nvPr/>
        </p:nvSpPr>
        <p:spPr>
          <a:xfrm>
            <a:off x="502579" y="1108921"/>
            <a:ext cx="10978630" cy="4547463"/>
          </a:xfrm>
          <a:prstGeom prst="rect">
            <a:avLst/>
          </a:prstGeom>
          <a:noFill/>
        </p:spPr>
        <p:txBody>
          <a:bodyPr wrap="square" lIns="91440" tIns="45720" rIns="91440" bIns="45720" numCol="1" spcCol="180000" rtlCol="0" anchor="t">
            <a:spAutoFit/>
          </a:bodyPr>
          <a:lstStyle/>
          <a:p>
            <a:pPr marL="342900" indent="-342900">
              <a:lnSpc>
                <a:spcPct val="107000"/>
              </a:lnSpc>
              <a:spcAft>
                <a:spcPts val="1200"/>
              </a:spcAft>
              <a:buFont typeface="Arial" panose="020B0604020202020204" pitchFamily="34" charset="0"/>
              <a:buChar char="•"/>
              <a:defRPr/>
            </a:pPr>
            <a:r>
              <a:rPr kumimoji="0" lang="nl-NL" b="0" i="0" u="none" strike="noStrike" kern="1200" cap="none" spc="0" normalizeH="0" baseline="0" noProof="0" dirty="0">
                <a:ln>
                  <a:noFill/>
                </a:ln>
                <a:solidFill>
                  <a:srgbClr val="042650"/>
                </a:solidFill>
                <a:effectLst/>
                <a:uLnTx/>
                <a:uFillTx/>
                <a:latin typeface="Corbel" panose="020B0503020204020204"/>
                <a:ea typeface="Calibri"/>
                <a:cs typeface="+mn-cs"/>
              </a:rPr>
              <a:t>Veel van de benoemde pMIEK projecten zijn</a:t>
            </a:r>
            <a:r>
              <a:rPr lang="nl-NL" dirty="0">
                <a:solidFill>
                  <a:srgbClr val="042650"/>
                </a:solidFill>
                <a:latin typeface="Corbel" panose="020B0503020204020204"/>
                <a:ea typeface="Calibri"/>
              </a:rPr>
              <a:t> in beeld voor de investeringsplannen van netbeheerders.</a:t>
            </a:r>
            <a:r>
              <a:rPr lang="nl-NL" kern="100" dirty="0">
                <a:solidFill>
                  <a:srgbClr val="042650"/>
                </a:solidFill>
                <a:ea typeface="Calibri"/>
                <a:cs typeface="Times New Roman"/>
              </a:rPr>
              <a:t> </a:t>
            </a:r>
            <a:r>
              <a:rPr lang="nl-NL" dirty="0">
                <a:solidFill>
                  <a:srgbClr val="042650"/>
                </a:solidFill>
                <a:latin typeface="Corbel" panose="020B0503020204020204"/>
                <a:ea typeface="Calibri"/>
              </a:rPr>
              <a:t>Overheden onderschrijven met het pMIEK dat deze projecten een </a:t>
            </a:r>
            <a:r>
              <a:rPr lang="nl-NL" b="1" dirty="0">
                <a:solidFill>
                  <a:srgbClr val="042650"/>
                </a:solidFill>
                <a:latin typeface="Corbel" panose="020B0503020204020204"/>
                <a:ea typeface="Calibri"/>
              </a:rPr>
              <a:t>groot maatschappelijk belang </a:t>
            </a:r>
            <a:r>
              <a:rPr lang="nl-NL" dirty="0">
                <a:solidFill>
                  <a:srgbClr val="042650"/>
                </a:solidFill>
                <a:latin typeface="Corbel" panose="020B0503020204020204"/>
                <a:ea typeface="Calibri"/>
              </a:rPr>
              <a:t>hebben, en dat zij zich er samen met netbeheerders voor inzetten om deze projecten </a:t>
            </a:r>
            <a:r>
              <a:rPr lang="nl-NL" b="1" dirty="0">
                <a:solidFill>
                  <a:srgbClr val="042650"/>
                </a:solidFill>
                <a:latin typeface="Corbel" panose="020B0503020204020204"/>
                <a:ea typeface="Calibri"/>
              </a:rPr>
              <a:t>met prioriteit </a:t>
            </a:r>
            <a:r>
              <a:rPr lang="nl-NL" dirty="0">
                <a:solidFill>
                  <a:srgbClr val="042650"/>
                </a:solidFill>
                <a:latin typeface="Corbel" panose="020B0503020204020204"/>
                <a:ea typeface="Calibri"/>
              </a:rPr>
              <a:t>te realiseren. </a:t>
            </a:r>
            <a:endParaRPr lang="nl-NL" dirty="0">
              <a:solidFill>
                <a:srgbClr val="042650"/>
              </a:solidFill>
              <a:latin typeface="Corbel" panose="020B0503020204020204"/>
              <a:ea typeface="Calibri" panose="020F0502020204030204" pitchFamily="34" charset="0"/>
            </a:endParaRPr>
          </a:p>
          <a:p>
            <a:pPr marL="342900" indent="-342900">
              <a:lnSpc>
                <a:spcPct val="107000"/>
              </a:lnSpc>
              <a:spcAft>
                <a:spcPts val="1200"/>
              </a:spcAft>
              <a:buFont typeface="Arial" panose="020B0604020202020204" pitchFamily="34" charset="0"/>
              <a:buChar char="•"/>
              <a:defRPr/>
            </a:pPr>
            <a:r>
              <a:rPr lang="nl-NL" dirty="0">
                <a:solidFill>
                  <a:srgbClr val="042650"/>
                </a:solidFill>
                <a:latin typeface="Corbel" panose="020B0503020204020204"/>
                <a:ea typeface="Calibri"/>
              </a:rPr>
              <a:t>Ook zijn er enkele projecten benoemd die </a:t>
            </a:r>
            <a:r>
              <a:rPr lang="nl-NL" b="1" dirty="0">
                <a:solidFill>
                  <a:srgbClr val="042650"/>
                </a:solidFill>
                <a:latin typeface="Corbel" panose="020B0503020204020204"/>
                <a:ea typeface="Calibri"/>
              </a:rPr>
              <a:t>nog niet in beeld </a:t>
            </a:r>
            <a:r>
              <a:rPr lang="nl-NL" dirty="0">
                <a:solidFill>
                  <a:srgbClr val="042650"/>
                </a:solidFill>
                <a:latin typeface="Corbel" panose="020B0503020204020204"/>
                <a:ea typeface="Calibri"/>
              </a:rPr>
              <a:t>waren van de netbeheerders. </a:t>
            </a:r>
            <a:r>
              <a:rPr lang="nl-NL" dirty="0">
                <a:solidFill>
                  <a:srgbClr val="042650"/>
                </a:solidFill>
                <a:ea typeface="Calibri"/>
              </a:rPr>
              <a:t>De verwachting is dat in de volgende ronde meer nieuwe projecten naar voren komen, wanneer gewerkt wordt op basis van een energievisie om nieuwe inzichten te verkrijgen.</a:t>
            </a:r>
            <a:r>
              <a:rPr lang="nl-NL" kern="100" dirty="0">
                <a:solidFill>
                  <a:srgbClr val="042650"/>
                </a:solidFill>
                <a:ea typeface="Calibri"/>
                <a:cs typeface="Times New Roman"/>
              </a:rPr>
              <a:t> </a:t>
            </a:r>
          </a:p>
          <a:p>
            <a:pPr marL="342900" indent="-342900">
              <a:lnSpc>
                <a:spcPct val="107000"/>
              </a:lnSpc>
              <a:spcAft>
                <a:spcPts val="1200"/>
              </a:spcAft>
              <a:buFont typeface="Arial" panose="020B0604020202020204" pitchFamily="34" charset="0"/>
              <a:buChar char="•"/>
              <a:defRPr/>
            </a:pPr>
            <a:r>
              <a:rPr lang="nl-NL" kern="100" dirty="0">
                <a:solidFill>
                  <a:srgbClr val="042650"/>
                </a:solidFill>
                <a:ea typeface="Calibri"/>
                <a:cs typeface="Times New Roman"/>
              </a:rPr>
              <a:t>In verschillende provincies zijn in deze ronde de </a:t>
            </a:r>
            <a:r>
              <a:rPr lang="nl-NL" kern="100" dirty="0" err="1">
                <a:solidFill>
                  <a:srgbClr val="042650"/>
                </a:solidFill>
                <a:ea typeface="Calibri"/>
                <a:cs typeface="Times New Roman"/>
              </a:rPr>
              <a:t>netimpactanalyses</a:t>
            </a:r>
            <a:r>
              <a:rPr lang="nl-NL" kern="100" dirty="0">
                <a:solidFill>
                  <a:srgbClr val="042650"/>
                </a:solidFill>
                <a:ea typeface="Calibri"/>
                <a:cs typeface="Times New Roman"/>
              </a:rPr>
              <a:t> van netbeheerders gebruikt om van sectordata tot knelpunten en infrastructuurprojecten te komen.</a:t>
            </a:r>
            <a:r>
              <a:rPr lang="nl-NL" dirty="0">
                <a:solidFill>
                  <a:srgbClr val="042650"/>
                </a:solidFill>
                <a:ea typeface="Calibri"/>
              </a:rPr>
              <a:t> </a:t>
            </a:r>
            <a:endParaRPr lang="nl-NL" dirty="0">
              <a:solidFill>
                <a:srgbClr val="042650"/>
              </a:solidFill>
              <a:latin typeface="Corbel" panose="020B0503020204020204"/>
              <a:ea typeface="Calibri" panose="020F0502020204030204" pitchFamily="34" charset="0"/>
            </a:endParaRPr>
          </a:p>
          <a:p>
            <a:pPr marL="342900" marR="0" lvl="0" indent="-34290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lang="nl-NL" dirty="0">
                <a:solidFill>
                  <a:srgbClr val="042650"/>
                </a:solidFill>
                <a:latin typeface="Corbel" panose="020B0503020204020204"/>
                <a:ea typeface="Calibri"/>
              </a:rPr>
              <a:t>Nog niet in alle provincies zijn projecten onderling </a:t>
            </a:r>
            <a:r>
              <a:rPr kumimoji="0" lang="nl-NL" b="0" i="0" u="none" strike="noStrike" kern="1200" cap="none" spc="0" normalizeH="0" baseline="0" noProof="0" dirty="0">
                <a:ln>
                  <a:noFill/>
                </a:ln>
                <a:solidFill>
                  <a:srgbClr val="042650"/>
                </a:solidFill>
                <a:effectLst/>
                <a:uLnTx/>
                <a:uFillTx/>
                <a:latin typeface="Corbel" panose="020B0503020204020204"/>
                <a:ea typeface="Calibri"/>
                <a:cs typeface="+mn-cs"/>
              </a:rPr>
              <a:t>geprioriteerd.</a:t>
            </a:r>
            <a:r>
              <a:rPr lang="nl-NL" dirty="0">
                <a:solidFill>
                  <a:srgbClr val="042650"/>
                </a:solidFill>
                <a:latin typeface="Corbel" panose="020B0503020204020204"/>
                <a:ea typeface="Calibri"/>
              </a:rPr>
              <a:t> Dit hangt samen met de beschikbaarheid van een </a:t>
            </a:r>
            <a:r>
              <a:rPr lang="nl-NL" b="1" dirty="0">
                <a:solidFill>
                  <a:srgbClr val="042650"/>
                </a:solidFill>
                <a:latin typeface="Corbel" panose="020B0503020204020204"/>
                <a:ea typeface="Calibri"/>
              </a:rPr>
              <a:t>energievisie </a:t>
            </a:r>
            <a:r>
              <a:rPr lang="nl-NL" dirty="0">
                <a:solidFill>
                  <a:srgbClr val="042650"/>
                </a:solidFill>
                <a:latin typeface="Corbel" panose="020B0503020204020204"/>
                <a:ea typeface="Calibri"/>
              </a:rPr>
              <a:t>en een </a:t>
            </a:r>
            <a:r>
              <a:rPr lang="nl-NL" b="1" dirty="0">
                <a:solidFill>
                  <a:srgbClr val="042650"/>
                </a:solidFill>
                <a:latin typeface="Corbel" panose="020B0503020204020204"/>
                <a:ea typeface="Calibri"/>
              </a:rPr>
              <a:t>afwegingskader </a:t>
            </a:r>
            <a:r>
              <a:rPr lang="nl-NL" dirty="0">
                <a:solidFill>
                  <a:srgbClr val="042650"/>
                </a:solidFill>
                <a:latin typeface="Corbel" panose="020B0503020204020204"/>
                <a:ea typeface="Calibri"/>
              </a:rPr>
              <a:t>om keuzes op te baseren: veel provincies die deze producten in de volgende ronde gaan maken, zullen ook in de volgende ronde tot prioritering van projecten komen.</a:t>
            </a:r>
            <a:endParaRPr lang="nl-NL" b="0" i="0" u="none" strike="noStrike" kern="1200" cap="none" spc="0" normalizeH="0" baseline="0" noProof="0" dirty="0">
              <a:ln>
                <a:noFill/>
              </a:ln>
              <a:solidFill>
                <a:srgbClr val="042650"/>
              </a:solidFill>
              <a:effectLst/>
              <a:uLnTx/>
              <a:uFillTx/>
              <a:latin typeface="Corbel" panose="020B0503020204020204"/>
              <a:ea typeface="Calibri"/>
            </a:endParaRPr>
          </a:p>
          <a:p>
            <a:pPr marL="342900" indent="-342900">
              <a:lnSpc>
                <a:spcPct val="107000"/>
              </a:lnSpc>
              <a:spcAft>
                <a:spcPts val="1200"/>
              </a:spcAft>
              <a:buFont typeface="Arial" panose="020B0604020202020204" pitchFamily="34" charset="0"/>
              <a:buChar char="•"/>
              <a:defRPr/>
            </a:pPr>
            <a:r>
              <a:rPr kumimoji="0" lang="nl-NL" b="0" i="0" u="none" strike="noStrike" kern="1200" cap="none" spc="0" normalizeH="0" baseline="0" noProof="0" dirty="0">
                <a:ln>
                  <a:noFill/>
                </a:ln>
                <a:solidFill>
                  <a:srgbClr val="042650"/>
                </a:solidFill>
                <a:effectLst/>
                <a:uLnTx/>
                <a:uFillTx/>
                <a:latin typeface="Corbel" panose="020B0503020204020204"/>
                <a:ea typeface="Calibri"/>
                <a:cs typeface="+mn-cs"/>
              </a:rPr>
              <a:t>De meeste </a:t>
            </a:r>
            <a:r>
              <a:rPr kumimoji="0" lang="nl-NL" b="0" i="0" u="none" strike="noStrike" kern="1200" cap="none" spc="0" normalizeH="0" baseline="0" noProof="0" dirty="0" err="1">
                <a:ln>
                  <a:noFill/>
                </a:ln>
                <a:solidFill>
                  <a:srgbClr val="042650"/>
                </a:solidFill>
                <a:effectLst/>
                <a:uLnTx/>
                <a:uFillTx/>
                <a:latin typeface="Corbel" panose="020B0503020204020204"/>
                <a:ea typeface="Calibri"/>
                <a:cs typeface="+mn-cs"/>
              </a:rPr>
              <a:t>pMIEK’s</a:t>
            </a:r>
            <a:r>
              <a:rPr kumimoji="0" lang="nl-NL" b="0" i="0" u="none" strike="noStrike" kern="1200" cap="none" spc="0" normalizeH="0" baseline="0" noProof="0" dirty="0">
                <a:ln>
                  <a:noFill/>
                </a:ln>
                <a:solidFill>
                  <a:srgbClr val="042650"/>
                </a:solidFill>
                <a:effectLst/>
                <a:uLnTx/>
                <a:uFillTx/>
                <a:latin typeface="Corbel" panose="020B0503020204020204"/>
                <a:ea typeface="Calibri"/>
                <a:cs typeface="+mn-cs"/>
              </a:rPr>
              <a:t> richten zich op het </a:t>
            </a:r>
            <a:r>
              <a:rPr kumimoji="0" lang="nl-NL" b="1" i="0" u="none" strike="noStrike" kern="1200" cap="none" spc="0" normalizeH="0" baseline="0" noProof="0" dirty="0">
                <a:ln>
                  <a:noFill/>
                </a:ln>
                <a:solidFill>
                  <a:srgbClr val="042650"/>
                </a:solidFill>
                <a:effectLst/>
                <a:uLnTx/>
                <a:uFillTx/>
                <a:latin typeface="Corbel" panose="020B0503020204020204"/>
                <a:ea typeface="Calibri"/>
                <a:cs typeface="+mn-cs"/>
              </a:rPr>
              <a:t>provinciaal/regionaal schaalniveau</a:t>
            </a:r>
            <a:r>
              <a:rPr kumimoji="0" lang="nl-NL" b="0" i="0" u="none" strike="noStrike" kern="1200" cap="none" spc="0" normalizeH="0" baseline="0" noProof="0" dirty="0">
                <a:ln>
                  <a:noFill/>
                </a:ln>
                <a:solidFill>
                  <a:srgbClr val="042650"/>
                </a:solidFill>
                <a:effectLst/>
                <a:uLnTx/>
                <a:uFillTx/>
                <a:latin typeface="Corbel" panose="020B0503020204020204"/>
                <a:ea typeface="Calibri" panose="020F0502020204030204" pitchFamily="34" charset="0"/>
                <a:cs typeface="+mn-cs"/>
              </a:rPr>
              <a:t>. Het aantal projecten van nationaal schaalniveau dat in deze ronde wordt aangedragen voor het </a:t>
            </a:r>
            <a:r>
              <a:rPr lang="nl-NL" dirty="0">
                <a:solidFill>
                  <a:srgbClr val="042650"/>
                </a:solidFill>
                <a:latin typeface="Corbel" panose="020B0503020204020204"/>
                <a:ea typeface="Calibri" panose="020F0502020204030204" pitchFamily="34" charset="0"/>
              </a:rPr>
              <a:t>Nationaal MIEK is beperkt</a:t>
            </a:r>
            <a:r>
              <a:rPr kumimoji="0" lang="nl-NL" b="0" i="0" u="none" strike="noStrike" kern="1200" cap="none" spc="0" normalizeH="0" baseline="0" noProof="0" dirty="0">
                <a:ln>
                  <a:noFill/>
                </a:ln>
                <a:solidFill>
                  <a:srgbClr val="042650"/>
                </a:solidFill>
                <a:effectLst/>
                <a:uLnTx/>
                <a:uFillTx/>
                <a:latin typeface="Corbel" panose="020B0503020204020204"/>
                <a:ea typeface="Calibri" panose="020F0502020204030204" pitchFamily="34" charset="0"/>
                <a:cs typeface="+mn-cs"/>
              </a:rPr>
              <a:t>.</a:t>
            </a:r>
            <a:r>
              <a:rPr lang="nl-NL" dirty="0">
                <a:solidFill>
                  <a:srgbClr val="042650"/>
                </a:solidFill>
                <a:latin typeface="Corbel" panose="020B0503020204020204"/>
                <a:ea typeface="Calibri" panose="020F0502020204030204" pitchFamily="34" charset="0"/>
              </a:rPr>
              <a:t> </a:t>
            </a:r>
            <a:endParaRPr kumimoji="0" lang="nl-NL" b="0" i="0" u="none" strike="noStrike" kern="100" cap="none" spc="0" normalizeH="0" baseline="0" noProof="0" dirty="0">
              <a:ln>
                <a:noFill/>
              </a:ln>
              <a:solidFill>
                <a:srgbClr val="042650"/>
              </a:solidFill>
              <a:effectLst/>
              <a:uLnTx/>
              <a:uFillTx/>
              <a:latin typeface="Corbel"/>
              <a:ea typeface="Calibri"/>
              <a:cs typeface="Times New Roman"/>
            </a:endParaRPr>
          </a:p>
        </p:txBody>
      </p:sp>
      <p:sp>
        <p:nvSpPr>
          <p:cNvPr id="9" name="Tijdelijke aanduiding voor dianummer 2">
            <a:extLst>
              <a:ext uri="{FF2B5EF4-FFF2-40B4-BE49-F238E27FC236}">
                <a16:creationId xmlns:a16="http://schemas.microsoft.com/office/drawing/2014/main" id="{E65E7386-C59F-FA4B-A1CF-48EAF0FFFE09}"/>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19</a:t>
            </a:fld>
            <a:endParaRPr lang="en-NL" sz="1200"/>
          </a:p>
        </p:txBody>
      </p:sp>
      <p:sp>
        <p:nvSpPr>
          <p:cNvPr id="10" name="Tijdelijke aanduiding voor voettekst 3">
            <a:extLst>
              <a:ext uri="{FF2B5EF4-FFF2-40B4-BE49-F238E27FC236}">
                <a16:creationId xmlns:a16="http://schemas.microsoft.com/office/drawing/2014/main" id="{EA37A05F-89E5-CD45-832C-4709F1CC17A5}"/>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24893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15">
            <a:extLst>
              <a:ext uri="{FF2B5EF4-FFF2-40B4-BE49-F238E27FC236}">
                <a16:creationId xmlns:a16="http://schemas.microsoft.com/office/drawing/2014/main" id="{BC064E18-9E16-43DD-885C-01D6553F06FA}"/>
              </a:ext>
            </a:extLst>
          </p:cNvPr>
          <p:cNvSpPr txBox="1"/>
          <p:nvPr/>
        </p:nvSpPr>
        <p:spPr>
          <a:xfrm>
            <a:off x="236244" y="468359"/>
            <a:ext cx="12120978" cy="86177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5000" b="1" dirty="0">
                <a:latin typeface="Corbel" panose="020B0503020204020204"/>
              </a:rPr>
              <a:t>Stand van zaken provinciaal </a:t>
            </a:r>
            <a:r>
              <a:rPr lang="nl-NL" sz="5000" b="1" dirty="0" err="1">
                <a:latin typeface="Corbel" panose="020B0503020204020204"/>
              </a:rPr>
              <a:t>MIEK’s</a:t>
            </a:r>
            <a:endParaRPr kumimoji="0" lang="nl-NL" sz="5000" b="1" i="0" u="none" strike="noStrike" kern="1200" cap="none" spc="0" normalizeH="0" baseline="0" noProof="0" dirty="0">
              <a:ln>
                <a:noFill/>
              </a:ln>
              <a:effectLst/>
              <a:uLnTx/>
              <a:uFillTx/>
              <a:latin typeface="Corbel" panose="020B0503020204020204"/>
              <a:ea typeface="+mn-ea"/>
              <a:cs typeface="+mn-cs"/>
            </a:endParaRPr>
          </a:p>
        </p:txBody>
      </p:sp>
      <p:pic>
        <p:nvPicPr>
          <p:cNvPr id="17" name="Afbeelding 16">
            <a:extLst>
              <a:ext uri="{FF2B5EF4-FFF2-40B4-BE49-F238E27FC236}">
                <a16:creationId xmlns:a16="http://schemas.microsoft.com/office/drawing/2014/main" id="{85D2D659-1AD6-4C38-9FE0-4FA2FFCBE8A5}"/>
              </a:ext>
            </a:extLst>
          </p:cNvPr>
          <p:cNvPicPr>
            <a:picLocks noChangeAspect="1"/>
          </p:cNvPicPr>
          <p:nvPr/>
        </p:nvPicPr>
        <p:blipFill rotWithShape="1">
          <a:blip r:embed="rId3"/>
          <a:srcRect l="13971" t="15680" r="20343" b="18078"/>
          <a:stretch/>
        </p:blipFill>
        <p:spPr>
          <a:xfrm>
            <a:off x="9474851" y="5483657"/>
            <a:ext cx="1096734" cy="530876"/>
          </a:xfrm>
          <a:prstGeom prst="rect">
            <a:avLst/>
          </a:prstGeom>
        </p:spPr>
      </p:pic>
      <p:pic>
        <p:nvPicPr>
          <p:cNvPr id="21" name="Picture 2" descr="VNG-logo">
            <a:extLst>
              <a:ext uri="{FF2B5EF4-FFF2-40B4-BE49-F238E27FC236}">
                <a16:creationId xmlns:a16="http://schemas.microsoft.com/office/drawing/2014/main" id="{B7BB7575-4095-4D86-8A63-F92F96D31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15"/>
          <a:stretch/>
        </p:blipFill>
        <p:spPr bwMode="auto">
          <a:xfrm>
            <a:off x="5654803" y="5496705"/>
            <a:ext cx="1002282" cy="530876"/>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38EEA21B-6FAC-4B03-A3A5-421058DC9E1B}"/>
              </a:ext>
            </a:extLst>
          </p:cNvPr>
          <p:cNvPicPr>
            <a:picLocks noChangeAspect="1"/>
          </p:cNvPicPr>
          <p:nvPr/>
        </p:nvPicPr>
        <p:blipFill>
          <a:blip r:embed="rId5"/>
          <a:stretch>
            <a:fillRect/>
          </a:stretch>
        </p:blipFill>
        <p:spPr>
          <a:xfrm>
            <a:off x="3404385" y="6258852"/>
            <a:ext cx="1082668" cy="460028"/>
          </a:xfrm>
          <a:prstGeom prst="rect">
            <a:avLst/>
          </a:prstGeom>
        </p:spPr>
      </p:pic>
      <p:pic>
        <p:nvPicPr>
          <p:cNvPr id="23" name="Afbeelding 22">
            <a:extLst>
              <a:ext uri="{FF2B5EF4-FFF2-40B4-BE49-F238E27FC236}">
                <a16:creationId xmlns:a16="http://schemas.microsoft.com/office/drawing/2014/main" id="{E9B80824-B3AA-4607-B4C4-7D705C873920}"/>
              </a:ext>
            </a:extLst>
          </p:cNvPr>
          <p:cNvPicPr>
            <a:picLocks noChangeAspect="1"/>
          </p:cNvPicPr>
          <p:nvPr/>
        </p:nvPicPr>
        <p:blipFill>
          <a:blip r:embed="rId6"/>
          <a:stretch>
            <a:fillRect/>
          </a:stretch>
        </p:blipFill>
        <p:spPr>
          <a:xfrm>
            <a:off x="7959808" y="6233380"/>
            <a:ext cx="995391" cy="530875"/>
          </a:xfrm>
          <a:prstGeom prst="rect">
            <a:avLst/>
          </a:prstGeom>
        </p:spPr>
      </p:pic>
      <p:pic>
        <p:nvPicPr>
          <p:cNvPr id="18" name="Afbeelding 17">
            <a:extLst>
              <a:ext uri="{FF2B5EF4-FFF2-40B4-BE49-F238E27FC236}">
                <a16:creationId xmlns:a16="http://schemas.microsoft.com/office/drawing/2014/main" id="{F52405B9-03E9-4A24-B056-9C85A97668BC}"/>
              </a:ext>
            </a:extLst>
          </p:cNvPr>
          <p:cNvPicPr>
            <a:picLocks noChangeAspect="1"/>
          </p:cNvPicPr>
          <p:nvPr/>
        </p:nvPicPr>
        <p:blipFill rotWithShape="1">
          <a:blip r:embed="rId7"/>
          <a:srcRect l="5118" r="12126" b="24705"/>
          <a:stretch/>
        </p:blipFill>
        <p:spPr>
          <a:xfrm>
            <a:off x="949453" y="6233380"/>
            <a:ext cx="1425976" cy="530875"/>
          </a:xfrm>
          <a:prstGeom prst="rect">
            <a:avLst/>
          </a:prstGeom>
        </p:spPr>
      </p:pic>
      <p:pic>
        <p:nvPicPr>
          <p:cNvPr id="19" name="Afbeelding 18">
            <a:extLst>
              <a:ext uri="{FF2B5EF4-FFF2-40B4-BE49-F238E27FC236}">
                <a16:creationId xmlns:a16="http://schemas.microsoft.com/office/drawing/2014/main" id="{83D3DCD6-5AE3-4962-97CD-68BEB67C28E5}"/>
              </a:ext>
            </a:extLst>
          </p:cNvPr>
          <p:cNvPicPr>
            <a:picLocks noChangeAspect="1"/>
          </p:cNvPicPr>
          <p:nvPr/>
        </p:nvPicPr>
        <p:blipFill rotWithShape="1">
          <a:blip r:embed="rId8"/>
          <a:srcRect l="5886" t="10372" r="5760" b="24296"/>
          <a:stretch/>
        </p:blipFill>
        <p:spPr>
          <a:xfrm>
            <a:off x="1620435" y="5489980"/>
            <a:ext cx="1495722" cy="530876"/>
          </a:xfrm>
          <a:prstGeom prst="rect">
            <a:avLst/>
          </a:prstGeom>
        </p:spPr>
      </p:pic>
      <p:pic>
        <p:nvPicPr>
          <p:cNvPr id="24" name="Afbeelding 23">
            <a:extLst>
              <a:ext uri="{FF2B5EF4-FFF2-40B4-BE49-F238E27FC236}">
                <a16:creationId xmlns:a16="http://schemas.microsoft.com/office/drawing/2014/main" id="{71FACEAE-D063-4745-80E3-36DFFECDDAD7}"/>
              </a:ext>
            </a:extLst>
          </p:cNvPr>
          <p:cNvPicPr>
            <a:picLocks noChangeAspect="1"/>
          </p:cNvPicPr>
          <p:nvPr/>
        </p:nvPicPr>
        <p:blipFill rotWithShape="1">
          <a:blip r:embed="rId9"/>
          <a:srcRect t="10227" b="7373"/>
          <a:stretch/>
        </p:blipFill>
        <p:spPr>
          <a:xfrm>
            <a:off x="4250253" y="5489980"/>
            <a:ext cx="644267" cy="530875"/>
          </a:xfrm>
          <a:prstGeom prst="rect">
            <a:avLst/>
          </a:prstGeom>
        </p:spPr>
      </p:pic>
      <p:pic>
        <p:nvPicPr>
          <p:cNvPr id="3" name="Graphic 2">
            <a:extLst>
              <a:ext uri="{FF2B5EF4-FFF2-40B4-BE49-F238E27FC236}">
                <a16:creationId xmlns:a16="http://schemas.microsoft.com/office/drawing/2014/main" id="{E5A85859-5835-4EC5-942C-E7E2DC713B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9558" y="6251166"/>
            <a:ext cx="1492583" cy="594181"/>
          </a:xfrm>
          <a:prstGeom prst="rect">
            <a:avLst/>
          </a:prstGeom>
        </p:spPr>
      </p:pic>
      <p:pic>
        <p:nvPicPr>
          <p:cNvPr id="4" name="Afbeelding 3" descr="Nieuws - Nieuws IenW">
            <a:extLst>
              <a:ext uri="{FF2B5EF4-FFF2-40B4-BE49-F238E27FC236}">
                <a16:creationId xmlns:a16="http://schemas.microsoft.com/office/drawing/2014/main" id="{C62A51BB-7CFF-5EE6-71CC-9B30C161403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2553" y="5476360"/>
            <a:ext cx="1243172" cy="482394"/>
          </a:xfrm>
          <a:prstGeom prst="rect">
            <a:avLst/>
          </a:prstGeom>
          <a:noFill/>
          <a:ln>
            <a:noFill/>
          </a:ln>
        </p:spPr>
      </p:pic>
      <p:pic>
        <p:nvPicPr>
          <p:cNvPr id="5" name="Afbeelding 4" descr="Afbeelding met logo&#10;&#10;Automatisch gegenereerde beschrijving">
            <a:extLst>
              <a:ext uri="{FF2B5EF4-FFF2-40B4-BE49-F238E27FC236}">
                <a16:creationId xmlns:a16="http://schemas.microsoft.com/office/drawing/2014/main" id="{AB9E5E65-ADEA-59F6-7C00-00B88BBB5B43}"/>
              </a:ext>
            </a:extLst>
          </p:cNvPr>
          <p:cNvPicPr>
            <a:picLocks noChangeAspect="1"/>
          </p:cNvPicPr>
          <p:nvPr/>
        </p:nvPicPr>
        <p:blipFill>
          <a:blip r:embed="rId13"/>
          <a:stretch>
            <a:fillRect/>
          </a:stretch>
        </p:blipFill>
        <p:spPr>
          <a:xfrm>
            <a:off x="10123449" y="6304531"/>
            <a:ext cx="828908" cy="368172"/>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33B13603-B1C6-464C-87B7-CA5EE237C3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681671"/>
            <a:ext cx="12192000" cy="3438119"/>
          </a:xfrm>
          <a:prstGeom prst="rect">
            <a:avLst/>
          </a:prstGeom>
        </p:spPr>
      </p:pic>
      <p:sp>
        <p:nvSpPr>
          <p:cNvPr id="2" name="Rechthoek 1">
            <a:extLst>
              <a:ext uri="{FF2B5EF4-FFF2-40B4-BE49-F238E27FC236}">
                <a16:creationId xmlns:a16="http://schemas.microsoft.com/office/drawing/2014/main" id="{F5C0F69F-9A39-546E-6F80-04BAA64F8729}"/>
              </a:ext>
            </a:extLst>
          </p:cNvPr>
          <p:cNvSpPr/>
          <p:nvPr/>
        </p:nvSpPr>
        <p:spPr>
          <a:xfrm>
            <a:off x="4793136" y="3078345"/>
            <a:ext cx="2725615" cy="644769"/>
          </a:xfrm>
          <a:prstGeom prst="rect">
            <a:avLst/>
          </a:prstGeom>
          <a:solidFill>
            <a:srgbClr val="C0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ONDER EMBARGO</a:t>
            </a:r>
          </a:p>
          <a:p>
            <a:pPr algn="ctr"/>
            <a:r>
              <a:rPr lang="nl-NL" sz="1200" dirty="0"/>
              <a:t>tot 24 april 13.00 uur</a:t>
            </a:r>
            <a:endParaRPr lang="nl-NL" sz="1200" dirty="0">
              <a:solidFill>
                <a:schemeClr val="bg2"/>
              </a:solidFill>
            </a:endParaRPr>
          </a:p>
        </p:txBody>
      </p:sp>
    </p:spTree>
    <p:extLst>
      <p:ext uri="{BB962C8B-B14F-4D97-AF65-F5344CB8AC3E}">
        <p14:creationId xmlns:p14="http://schemas.microsoft.com/office/powerpoint/2010/main" val="207525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513FFA29-53F6-EB4E-9E2A-32E0A7AE4EE7}"/>
              </a:ext>
            </a:extLst>
          </p:cNvPr>
          <p:cNvSpPr/>
          <p:nvPr/>
        </p:nvSpPr>
        <p:spPr>
          <a:xfrm rot="5400000">
            <a:off x="6028261" y="47491"/>
            <a:ext cx="6211232" cy="6116245"/>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panose="020F0302020204030204" pitchFamily="34" charset="0"/>
            </a:endParaRPr>
          </a:p>
        </p:txBody>
      </p:sp>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4262299" cy="38437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a:solidFill>
                  <a:srgbClr val="042650"/>
                </a:solidFill>
                <a:latin typeface="Corbel"/>
              </a:rPr>
              <a:t>Ter illustratie: Prioritering </a:t>
            </a:r>
            <a:r>
              <a:rPr lang="nl-NL" sz="2400" err="1">
                <a:solidFill>
                  <a:srgbClr val="042650"/>
                </a:solidFill>
                <a:latin typeface="Corbel"/>
              </a:rPr>
              <a:t>pMIEK</a:t>
            </a:r>
            <a:r>
              <a:rPr lang="nl-NL" sz="2400">
                <a:solidFill>
                  <a:srgbClr val="042650"/>
                </a:solidFill>
                <a:latin typeface="Corbel"/>
              </a:rPr>
              <a:t> Overijssel</a:t>
            </a:r>
            <a:endParaRPr lang="nl-NL" sz="2400" b="1" u="none" strike="noStrike" kern="1200" cap="none" spc="0" normalizeH="0" baseline="0" noProof="0">
              <a:ln>
                <a:noFill/>
              </a:ln>
              <a:solidFill>
                <a:srgbClr val="042650"/>
              </a:solidFill>
              <a:effectLst/>
              <a:uLnTx/>
              <a:uFillTx/>
              <a:latin typeface="Corbel"/>
            </a:endParaRPr>
          </a:p>
        </p:txBody>
      </p:sp>
      <p:sp>
        <p:nvSpPr>
          <p:cNvPr id="5" name="Tekstvak 4">
            <a:extLst>
              <a:ext uri="{FF2B5EF4-FFF2-40B4-BE49-F238E27FC236}">
                <a16:creationId xmlns:a16="http://schemas.microsoft.com/office/drawing/2014/main" id="{1751B938-6494-69FC-483B-3EB3BC83D9BA}"/>
              </a:ext>
            </a:extLst>
          </p:cNvPr>
          <p:cNvSpPr txBox="1"/>
          <p:nvPr/>
        </p:nvSpPr>
        <p:spPr>
          <a:xfrm>
            <a:off x="503761" y="1280912"/>
            <a:ext cx="4262299" cy="2308324"/>
          </a:xfrm>
          <a:prstGeom prst="rect">
            <a:avLst/>
          </a:prstGeom>
          <a:noFill/>
        </p:spPr>
        <p:txBody>
          <a:bodyPr wrap="square" lIns="91440" tIns="45720" rIns="91440" bIns="45720" numCol="1" spcCol="180000" rtlCol="0" anchor="t">
            <a:spAutoFit/>
          </a:bodyPr>
          <a:lstStyle/>
          <a:p>
            <a:pPr>
              <a:spcAft>
                <a:spcPts val="1200"/>
              </a:spcAft>
              <a:defRPr/>
            </a:pPr>
            <a:r>
              <a:rPr lang="nl-NL" dirty="0">
                <a:solidFill>
                  <a:srgbClr val="042650"/>
                </a:solidFill>
                <a:latin typeface="Corbel" panose="020B0503020204020204"/>
              </a:rPr>
              <a:t>In Overijssel heeft </a:t>
            </a:r>
            <a:r>
              <a:rPr lang="nl-NL" dirty="0" err="1">
                <a:solidFill>
                  <a:srgbClr val="042650"/>
                </a:solidFill>
                <a:latin typeface="Corbel" panose="020B0503020204020204"/>
              </a:rPr>
              <a:t>Enexis</a:t>
            </a:r>
            <a:r>
              <a:rPr lang="nl-NL" dirty="0">
                <a:solidFill>
                  <a:srgbClr val="042650"/>
                </a:solidFill>
                <a:latin typeface="Corbel" panose="020B0503020204020204"/>
              </a:rPr>
              <a:t> met een </a:t>
            </a:r>
            <a:r>
              <a:rPr lang="nl-NL" dirty="0" err="1">
                <a:solidFill>
                  <a:srgbClr val="042650"/>
                </a:solidFill>
                <a:latin typeface="Corbel" panose="020B0503020204020204"/>
              </a:rPr>
              <a:t>netimpactanalyse</a:t>
            </a:r>
            <a:r>
              <a:rPr lang="nl-NL" dirty="0">
                <a:solidFill>
                  <a:srgbClr val="042650"/>
                </a:solidFill>
                <a:latin typeface="Corbel" panose="020B0503020204020204"/>
              </a:rPr>
              <a:t> in beeld gebracht welke uitbreidingen nodig zijn. De provincie heeft op basis van een eigen afwegingskader (zie rechtsboven) een prioriteitsvolgorde opgesteld voor de elektriciteits-infrastructuurprojecten in de provincie (zie rechtsonder). </a:t>
            </a:r>
            <a:endParaRPr lang="nl-NL" dirty="0"/>
          </a:p>
        </p:txBody>
      </p:sp>
      <p:pic>
        <p:nvPicPr>
          <p:cNvPr id="7" name="Afbeelding 7" descr="Afbeelding met tekst&#10;&#10;Automatisch gegenereerde beschrijving">
            <a:extLst>
              <a:ext uri="{FF2B5EF4-FFF2-40B4-BE49-F238E27FC236}">
                <a16:creationId xmlns:a16="http://schemas.microsoft.com/office/drawing/2014/main" id="{60A10F63-039E-6483-4B4A-F1AE2E4719F0}"/>
              </a:ext>
            </a:extLst>
          </p:cNvPr>
          <p:cNvPicPr>
            <a:picLocks noChangeAspect="1"/>
          </p:cNvPicPr>
          <p:nvPr/>
        </p:nvPicPr>
        <p:blipFill>
          <a:blip r:embed="rId3"/>
          <a:stretch>
            <a:fillRect/>
          </a:stretch>
        </p:blipFill>
        <p:spPr>
          <a:xfrm>
            <a:off x="6534700" y="1280912"/>
            <a:ext cx="5287020" cy="1841356"/>
          </a:xfrm>
          <a:prstGeom prst="rect">
            <a:avLst/>
          </a:prstGeom>
        </p:spPr>
      </p:pic>
      <p:pic>
        <p:nvPicPr>
          <p:cNvPr id="8" name="Afbeelding 8" descr="Afbeelding met tafel&#10;&#10;Automatisch gegenereerde beschrijving">
            <a:extLst>
              <a:ext uri="{FF2B5EF4-FFF2-40B4-BE49-F238E27FC236}">
                <a16:creationId xmlns:a16="http://schemas.microsoft.com/office/drawing/2014/main" id="{38009DAD-1B5D-F8BA-1A61-1C3CE816A411}"/>
              </a:ext>
            </a:extLst>
          </p:cNvPr>
          <p:cNvPicPr>
            <a:picLocks noChangeAspect="1"/>
          </p:cNvPicPr>
          <p:nvPr/>
        </p:nvPicPr>
        <p:blipFill>
          <a:blip r:embed="rId4"/>
          <a:stretch>
            <a:fillRect/>
          </a:stretch>
        </p:blipFill>
        <p:spPr>
          <a:xfrm>
            <a:off x="6454490" y="3457262"/>
            <a:ext cx="5372960" cy="2095034"/>
          </a:xfrm>
          <a:prstGeom prst="rect">
            <a:avLst/>
          </a:prstGeom>
        </p:spPr>
      </p:pic>
      <p:sp>
        <p:nvSpPr>
          <p:cNvPr id="12" name="Tijdelijke aanduiding voor dianummer 2">
            <a:extLst>
              <a:ext uri="{FF2B5EF4-FFF2-40B4-BE49-F238E27FC236}">
                <a16:creationId xmlns:a16="http://schemas.microsoft.com/office/drawing/2014/main" id="{8C511113-C3B2-1C40-A03F-662FCF063533}"/>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20</a:t>
            </a:fld>
            <a:endParaRPr lang="en-NL" sz="1200"/>
          </a:p>
        </p:txBody>
      </p:sp>
      <p:sp>
        <p:nvSpPr>
          <p:cNvPr id="13" name="Tijdelijke aanduiding voor voettekst 3">
            <a:extLst>
              <a:ext uri="{FF2B5EF4-FFF2-40B4-BE49-F238E27FC236}">
                <a16:creationId xmlns:a16="http://schemas.microsoft.com/office/drawing/2014/main" id="{12692B2E-BE3C-8D46-B9C8-64F0D8A13354}"/>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114126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a:ln>
                  <a:noFill/>
                </a:ln>
                <a:solidFill>
                  <a:srgbClr val="042650"/>
                </a:solidFill>
                <a:effectLst/>
                <a:uLnTx/>
                <a:uFillTx/>
                <a:latin typeface="Corbel"/>
                <a:ea typeface="+mj-ea"/>
                <a:cs typeface="+mj-cs"/>
              </a:rPr>
              <a:t>Welke aanpak is gevolgd?</a:t>
            </a:r>
          </a:p>
        </p:txBody>
      </p:sp>
      <p:sp>
        <p:nvSpPr>
          <p:cNvPr id="2" name="Tekstvak 1">
            <a:extLst>
              <a:ext uri="{FF2B5EF4-FFF2-40B4-BE49-F238E27FC236}">
                <a16:creationId xmlns:a16="http://schemas.microsoft.com/office/drawing/2014/main" id="{6A4EA10C-13ED-FA9E-E701-9C8EC31D6A09}"/>
              </a:ext>
            </a:extLst>
          </p:cNvPr>
          <p:cNvSpPr txBox="1"/>
          <p:nvPr/>
        </p:nvSpPr>
        <p:spPr>
          <a:xfrm>
            <a:off x="502579" y="1137800"/>
            <a:ext cx="11032131" cy="4947124"/>
          </a:xfrm>
          <a:prstGeom prst="rect">
            <a:avLst/>
          </a:prstGeom>
          <a:noFill/>
        </p:spPr>
        <p:txBody>
          <a:bodyPr wrap="square" lIns="91440" tIns="45720" rIns="91440" bIns="45720" numCol="1" spcCol="180000" rtlCol="0" anchor="t">
            <a:spAutoFit/>
          </a:bodyPr>
          <a:lstStyle/>
          <a:p>
            <a:pPr marL="342900" indent="-342900">
              <a:lnSpc>
                <a:spcPct val="107000"/>
              </a:lnSpc>
              <a:spcAft>
                <a:spcPts val="800"/>
              </a:spcAft>
              <a:buFont typeface="Arial" panose="020B0604020202020204" pitchFamily="34" charset="0"/>
              <a:buChar char="•"/>
              <a:defRPr/>
            </a:pPr>
            <a:r>
              <a:rPr lang="nl-NL" kern="100">
                <a:solidFill>
                  <a:srgbClr val="042650"/>
                </a:solidFill>
                <a:latin typeface="Corbel"/>
                <a:ea typeface="Calibri" panose="020F0502020204030204" pitchFamily="34" charset="0"/>
                <a:cs typeface="Times New Roman"/>
              </a:rPr>
              <a:t>Iedere provincie gebruikt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het </a:t>
            </a:r>
            <a:r>
              <a:rPr kumimoji="0" lang="nl-NL" b="1"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vijfstappenmodel</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 van Integraal Programmeren</a:t>
            </a:r>
            <a:r>
              <a:rPr lang="nl-NL" kern="100">
                <a:solidFill>
                  <a:srgbClr val="042650"/>
                </a:solidFill>
                <a:latin typeface="Corbel"/>
                <a:ea typeface="Calibri" panose="020F0502020204030204" pitchFamily="34" charset="0"/>
                <a:cs typeface="Times New Roman"/>
              </a:rPr>
              <a:t>.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Afhankelijk van de lokale situatie zijn de stappen verschillend ingevuld, maar alle aanpakken zijn gebaseerd op de landelijke aanpak.</a:t>
            </a:r>
          </a:p>
          <a:p>
            <a:pPr marL="342900" indent="-342900">
              <a:lnSpc>
                <a:spcPct val="107000"/>
              </a:lnSpc>
              <a:spcAft>
                <a:spcPts val="800"/>
              </a:spcAft>
              <a:buFont typeface="Arial" panose="020B0604020202020204" pitchFamily="34" charset="0"/>
              <a:buChar char="•"/>
              <a:defRPr/>
            </a:pPr>
            <a:r>
              <a:rPr lang="nl-NL" kern="100">
                <a:solidFill>
                  <a:srgbClr val="042650"/>
                </a:solidFill>
                <a:latin typeface="Corbel"/>
                <a:ea typeface="Calibri" panose="020F0502020204030204" pitchFamily="34" charset="0"/>
                <a:cs typeface="Times New Roman"/>
              </a:rPr>
              <a:t>Overal trekken in ieder geval </a:t>
            </a:r>
            <a:r>
              <a:rPr lang="nl-NL" b="1" kern="100">
                <a:solidFill>
                  <a:srgbClr val="042650"/>
                </a:solidFill>
                <a:latin typeface="Corbel"/>
                <a:ea typeface="Calibri" panose="020F0502020204030204" pitchFamily="34" charset="0"/>
                <a:cs typeface="Times New Roman"/>
              </a:rPr>
              <a:t>provincie en netbeheerders </a:t>
            </a:r>
            <a:r>
              <a:rPr lang="nl-NL" kern="100">
                <a:solidFill>
                  <a:srgbClr val="042650"/>
                </a:solidFill>
                <a:latin typeface="Corbel"/>
                <a:ea typeface="Calibri" panose="020F0502020204030204" pitchFamily="34" charset="0"/>
                <a:cs typeface="Times New Roman"/>
              </a:rPr>
              <a:t>intensief samen op in het pMIEK.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De aansluiting van </a:t>
            </a:r>
            <a:r>
              <a:rPr kumimoji="0" lang="nl-NL" b="1"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gemeenten</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 bij het pMIEK-proces wisselt</a:t>
            </a:r>
            <a:r>
              <a:rPr lang="nl-NL" kern="100">
                <a:solidFill>
                  <a:srgbClr val="042650"/>
                </a:solidFill>
                <a:latin typeface="Corbel"/>
                <a:ea typeface="Calibri" panose="020F0502020204030204" pitchFamily="34" charset="0"/>
                <a:cs typeface="Times New Roman"/>
              </a:rPr>
              <a:t>. Het is daarom in veel provincies de wens om de volgende ronde de samenwerking met gemeenten te intensiveren.</a:t>
            </a:r>
            <a:endParaRPr lang="nl-NL" b="0" i="0" u="none" strike="noStrike" kern="100" cap="none" spc="0" normalizeH="0" baseline="0" noProof="0">
              <a:ln>
                <a:noFill/>
              </a:ln>
              <a:solidFill>
                <a:srgbClr val="FF0000"/>
              </a:solidFill>
              <a:effectLst/>
              <a:uLnTx/>
              <a:uFillTx/>
              <a:latin typeface="Corbel"/>
              <a:ea typeface="Calibri" panose="020F0502020204030204" pitchFamily="34" charset="0"/>
              <a:cs typeface="Times New Roman"/>
            </a:endParaRPr>
          </a:p>
          <a:p>
            <a:pPr marL="342900" indent="-342900">
              <a:lnSpc>
                <a:spcPct val="107000"/>
              </a:lnSpc>
              <a:spcAft>
                <a:spcPts val="800"/>
              </a:spcAft>
              <a:buFont typeface="Arial" panose="020B0604020202020204" pitchFamily="34" charset="0"/>
              <a:buChar char="•"/>
              <a:defRPr/>
            </a:pP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De </a:t>
            </a:r>
            <a:r>
              <a:rPr kumimoji="0" lang="nl-NL" b="1"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aansluiting van sectoren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verloopt in het algemeen via het gebruik van sectorplannen en -data (bijv. over verduurzaming indu</a:t>
            </a:r>
            <a:r>
              <a:rPr lang="nl-NL" kern="100" err="1">
                <a:solidFill>
                  <a:srgbClr val="1A212C"/>
                </a:solidFill>
                <a:latin typeface="Corbel"/>
                <a:cs typeface="Times New Roman"/>
              </a:rPr>
              <a:t>strie</a:t>
            </a:r>
            <a:r>
              <a:rPr lang="nl-NL" kern="100">
                <a:solidFill>
                  <a:srgbClr val="1A212C"/>
                </a:solidFill>
                <a:latin typeface="Corbel"/>
                <a:cs typeface="Times New Roman"/>
              </a:rPr>
              <a:t> of uitrol van laadpalen) en via beleidsafdelingen van gemeenten en provincies. Sectorale samenwerkingen ( TVW, RES, CES, RMP*) en bedrijven zijn in veel provincies niet direct aangesloten bij het pMIEK-proces.</a:t>
            </a:r>
          </a:p>
          <a:p>
            <a:pPr marL="342900" indent="-342900">
              <a:lnSpc>
                <a:spcPct val="107000"/>
              </a:lnSpc>
              <a:spcAft>
                <a:spcPts val="800"/>
              </a:spcAft>
              <a:buFont typeface="Arial" panose="020B0604020202020204" pitchFamily="34" charset="0"/>
              <a:buChar char="•"/>
              <a:defRPr/>
            </a:pP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De </a:t>
            </a:r>
            <a:r>
              <a:rPr kumimoji="0" lang="nl-NL" b="1"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koppeling tussen energie en ruimtelijke ordening </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is nog niet overal expliciet gelegd. Wel gebruiken verschillende </a:t>
            </a:r>
            <a:r>
              <a:rPr kumimoji="0" lang="nl-NL" b="0" i="0" u="none" strike="noStrike" kern="100" cap="none" spc="0" normalizeH="0" baseline="0" noProof="0" err="1">
                <a:ln>
                  <a:noFill/>
                </a:ln>
                <a:solidFill>
                  <a:srgbClr val="042650"/>
                </a:solidFill>
                <a:effectLst/>
                <a:uLnTx/>
                <a:uFillTx/>
                <a:latin typeface="Corbel"/>
                <a:ea typeface="Calibri" panose="020F0502020204030204" pitchFamily="34" charset="0"/>
                <a:cs typeface="Times New Roman"/>
              </a:rPr>
              <a:t>pMIEK’s</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 een ‘energiecluster</a:t>
            </a:r>
            <a:r>
              <a:rPr lang="nl-NL" kern="100">
                <a:solidFill>
                  <a:srgbClr val="042650"/>
                </a:solidFill>
                <a:latin typeface="Corbel"/>
                <a:ea typeface="Calibri" panose="020F0502020204030204" pitchFamily="34" charset="0"/>
                <a:cs typeface="Times New Roman"/>
              </a:rPr>
              <a:t>’ of </a:t>
            </a:r>
            <a:r>
              <a:rPr lang="nl-NL" kern="100">
                <a:solidFill>
                  <a:srgbClr val="042650"/>
                </a:solidFill>
                <a:ea typeface="+mn-lt"/>
                <a:cs typeface="+mn-lt"/>
              </a:rPr>
              <a:t>‘</a:t>
            </a:r>
            <a:r>
              <a:rPr lang="nl-NL" kern="100">
                <a:solidFill>
                  <a:srgbClr val="042650"/>
                </a:solidFill>
                <a:latin typeface="Corbel"/>
                <a:ea typeface="Calibri" panose="020F0502020204030204" pitchFamily="34" charset="0"/>
                <a:cs typeface="Times New Roman"/>
              </a:rPr>
              <a:t>knooppunten</a:t>
            </a:r>
            <a:r>
              <a:rPr lang="nl-NL" kern="100">
                <a:solidFill>
                  <a:srgbClr val="042650"/>
                </a:solidFill>
                <a:ea typeface="+mn-lt"/>
                <a:cs typeface="+mn-lt"/>
              </a:rPr>
              <a:t>’</a:t>
            </a:r>
            <a:r>
              <a:rPr lang="nl-NL" kern="100">
                <a:solidFill>
                  <a:srgbClr val="042650"/>
                </a:solidFill>
                <a:latin typeface="Corbel"/>
                <a:ea typeface="Calibri" panose="020F0502020204030204" pitchFamily="34" charset="0"/>
                <a:cs typeface="Times New Roman"/>
              </a:rPr>
              <a:t>-benadering</a:t>
            </a:r>
            <a:r>
              <a:rPr kumimoji="0" lang="nl-NL" b="0" i="0" u="none" strike="noStrike" kern="100" cap="none" spc="0" normalizeH="0" baseline="0" noProof="0">
                <a:ln>
                  <a:noFill/>
                </a:ln>
                <a:solidFill>
                  <a:srgbClr val="042650"/>
                </a:solidFill>
                <a:effectLst/>
                <a:uLnTx/>
                <a:uFillTx/>
                <a:latin typeface="Corbel"/>
                <a:ea typeface="Calibri" panose="020F0502020204030204" pitchFamily="34" charset="0"/>
                <a:cs typeface="Times New Roman"/>
              </a:rPr>
              <a:t> om ruimtelijke ontwikkelingen en het energiesysteem op elkaar af te stemmen</a:t>
            </a:r>
            <a:r>
              <a:rPr lang="nl-NL" kern="100">
                <a:solidFill>
                  <a:srgbClr val="042650"/>
                </a:solidFill>
                <a:latin typeface="Corbel"/>
                <a:ea typeface="Calibri" panose="020F0502020204030204" pitchFamily="34" charset="0"/>
                <a:cs typeface="Times New Roman"/>
              </a:rPr>
              <a:t> (zie ook de voorbeelden op sheet 15). </a:t>
            </a:r>
          </a:p>
          <a:p>
            <a:pPr marL="342900" indent="-342900">
              <a:lnSpc>
                <a:spcPct val="107000"/>
              </a:lnSpc>
              <a:spcAft>
                <a:spcPts val="800"/>
              </a:spcAft>
              <a:buFont typeface="Arial" panose="020B0604020202020204" pitchFamily="34" charset="0"/>
              <a:buChar char="•"/>
              <a:defRPr/>
            </a:pPr>
            <a:endParaRPr lang="nl-NL" kern="100">
              <a:solidFill>
                <a:srgbClr val="042650"/>
              </a:solidFill>
              <a:latin typeface="Corbel"/>
              <a:ea typeface="Calibri" panose="020F0502020204030204" pitchFamily="34" charset="0"/>
              <a:cs typeface="Times New Roman"/>
            </a:endParaRPr>
          </a:p>
          <a:p>
            <a:pPr>
              <a:lnSpc>
                <a:spcPct val="107000"/>
              </a:lnSpc>
              <a:spcAft>
                <a:spcPts val="800"/>
              </a:spcAft>
              <a:defRPr/>
            </a:pPr>
            <a:endParaRPr lang="nl-NL" sz="1200" kern="100">
              <a:solidFill>
                <a:srgbClr val="042650"/>
              </a:solidFill>
              <a:latin typeface="Corbel"/>
              <a:ea typeface="Calibri" panose="020F0502020204030204" pitchFamily="34" charset="0"/>
              <a:cs typeface="Times New Roman"/>
            </a:endParaRPr>
          </a:p>
          <a:p>
            <a:pPr>
              <a:lnSpc>
                <a:spcPct val="107000"/>
              </a:lnSpc>
              <a:spcAft>
                <a:spcPts val="800"/>
              </a:spcAft>
              <a:defRPr/>
            </a:pPr>
            <a:r>
              <a:rPr lang="nl-NL" sz="1200" kern="100">
                <a:solidFill>
                  <a:srgbClr val="042650"/>
                </a:solidFill>
                <a:latin typeface="Corbel"/>
                <a:ea typeface="Calibri" panose="020F0502020204030204" pitchFamily="34" charset="0"/>
                <a:cs typeface="Times New Roman"/>
              </a:rPr>
              <a:t>* TVW: Transitievisies Warmte, RES: Regionale Energiestrategie. CES: Cluster Energie Strategie. RMP: Regionaal Mobiliteitsprogramma</a:t>
            </a:r>
            <a:endParaRPr lang="nl-NL"/>
          </a:p>
        </p:txBody>
      </p:sp>
      <p:sp>
        <p:nvSpPr>
          <p:cNvPr id="9" name="Tijdelijke aanduiding voor dianummer 2">
            <a:extLst>
              <a:ext uri="{FF2B5EF4-FFF2-40B4-BE49-F238E27FC236}">
                <a16:creationId xmlns:a16="http://schemas.microsoft.com/office/drawing/2014/main" id="{B835C865-BABD-A846-A6A4-08A7BC2D6E7F}"/>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21</a:t>
            </a:fld>
            <a:endParaRPr lang="en-NL" sz="1200"/>
          </a:p>
        </p:txBody>
      </p:sp>
      <p:sp>
        <p:nvSpPr>
          <p:cNvPr id="10" name="Tijdelijke aanduiding voor voettekst 3">
            <a:extLst>
              <a:ext uri="{FF2B5EF4-FFF2-40B4-BE49-F238E27FC236}">
                <a16:creationId xmlns:a16="http://schemas.microsoft.com/office/drawing/2014/main" id="{64C345E4-6276-6042-9BA2-1BA40C400FDC}"/>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163989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72615" y="438615"/>
            <a:ext cx="646770" cy="121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kumimoji="0" lang="nl-NL" sz="2400" b="1" i="0" u="none" strike="noStrike" kern="1200" cap="none" spc="0" normalizeH="0" baseline="0" noProof="0" dirty="0">
                <a:ln>
                  <a:noFill/>
                </a:ln>
                <a:solidFill>
                  <a:srgbClr val="042650"/>
                </a:solidFill>
                <a:effectLst/>
                <a:uLnTx/>
                <a:uFillTx/>
                <a:latin typeface="Corbel"/>
                <a:ea typeface="+mj-ea"/>
                <a:cs typeface="+mj-cs"/>
              </a:rPr>
              <a:t>Afronden en impact pMIEK 1.0</a:t>
            </a: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10875459" cy="5078313"/>
          </a:xfrm>
          <a:prstGeom prst="rect">
            <a:avLst/>
          </a:prstGeom>
          <a:noFill/>
        </p:spPr>
        <p:txBody>
          <a:bodyPr wrap="square" lIns="91440" tIns="45720" rIns="91440" bIns="45720" numCol="1" spcCol="180000" rtlCol="0" anchor="t">
            <a:spAutoFit/>
          </a:bodyPr>
          <a:lstStyle/>
          <a:p>
            <a:pPr>
              <a:defRPr/>
            </a:pPr>
            <a:r>
              <a:rPr lang="nl-NL" kern="100" dirty="0">
                <a:solidFill>
                  <a:srgbClr val="042650"/>
                </a:solidFill>
                <a:latin typeface="Corbel"/>
                <a:cs typeface="Times New Roman"/>
              </a:rPr>
              <a:t>Gedeputeerde Staten van alle provincies stellen op uiterlijk 1 juli 2023 het pMIEK vast. Op verschillende manieren wordt ervoor gezorgd dat de projecten uit de </a:t>
            </a:r>
            <a:r>
              <a:rPr lang="nl-NL" kern="100" dirty="0" err="1">
                <a:solidFill>
                  <a:srgbClr val="042650"/>
                </a:solidFill>
                <a:latin typeface="Corbel"/>
                <a:cs typeface="Times New Roman"/>
              </a:rPr>
              <a:t>pMIEK’s</a:t>
            </a:r>
            <a:r>
              <a:rPr lang="nl-NL" kern="100" dirty="0">
                <a:solidFill>
                  <a:srgbClr val="042650"/>
                </a:solidFill>
                <a:latin typeface="Corbel"/>
                <a:cs typeface="Times New Roman"/>
              </a:rPr>
              <a:t> met prioriteit worden gerealiseerd:</a:t>
            </a:r>
          </a:p>
          <a:p>
            <a:pPr>
              <a:defRPr/>
            </a:pPr>
            <a:endParaRPr lang="nl-NL" kern="100" dirty="0">
              <a:solidFill>
                <a:srgbClr val="042650"/>
              </a:solidFill>
              <a:latin typeface="Corbel"/>
              <a:cs typeface="Times New Roman"/>
            </a:endParaRPr>
          </a:p>
          <a:p>
            <a:pPr marL="285750" indent="-285750">
              <a:buFont typeface="Arial"/>
              <a:buChar char="•"/>
              <a:defRPr/>
            </a:pPr>
            <a:r>
              <a:rPr lang="nl-NL" kern="100" dirty="0">
                <a:solidFill>
                  <a:srgbClr val="042650"/>
                </a:solidFill>
                <a:latin typeface="Corbel"/>
                <a:cs typeface="Times New Roman"/>
              </a:rPr>
              <a:t>Met het pMIEK wordt expliciet gemaakt welke energie-infrastructuurprojecten extra </a:t>
            </a:r>
            <a:r>
              <a:rPr lang="nl-NL" b="1" kern="100" dirty="0">
                <a:solidFill>
                  <a:srgbClr val="042650"/>
                </a:solidFill>
                <a:latin typeface="Corbel"/>
                <a:cs typeface="Times New Roman"/>
              </a:rPr>
              <a:t>maatschappelijk belang</a:t>
            </a:r>
            <a:r>
              <a:rPr lang="nl-NL" kern="100" dirty="0">
                <a:solidFill>
                  <a:srgbClr val="042650"/>
                </a:solidFill>
                <a:latin typeface="Corbel"/>
                <a:cs typeface="Times New Roman"/>
              </a:rPr>
              <a:t> hebben. Netbeheerders wegen projecten in het nationale en provinciale MIEK mee in de prioritering bij het opstellen van het eerstvolgende </a:t>
            </a:r>
            <a:r>
              <a:rPr lang="nl-NL" b="1" kern="100" dirty="0">
                <a:solidFill>
                  <a:srgbClr val="042650"/>
                </a:solidFill>
                <a:latin typeface="Corbel"/>
                <a:cs typeface="Times New Roman"/>
              </a:rPr>
              <a:t>Investeringsplan </a:t>
            </a:r>
            <a:r>
              <a:rPr lang="nl-NL" kern="100" dirty="0">
                <a:solidFill>
                  <a:srgbClr val="042650"/>
                </a:solidFill>
                <a:latin typeface="Corbel"/>
                <a:cs typeface="Times New Roman"/>
              </a:rPr>
              <a:t>(IP2024). </a:t>
            </a:r>
          </a:p>
          <a:p>
            <a:pPr marL="285750" indent="-285750">
              <a:buFont typeface="Arial" panose="020B0604020202020204" pitchFamily="34" charset="0"/>
              <a:buChar char="•"/>
              <a:defRPr/>
            </a:pPr>
            <a:endParaRPr lang="nl-NL" kern="100" dirty="0">
              <a:solidFill>
                <a:srgbClr val="042650"/>
              </a:solidFill>
              <a:latin typeface="Corbel"/>
              <a:cs typeface="Times New Roman"/>
            </a:endParaRPr>
          </a:p>
          <a:p>
            <a:pPr marL="285750" indent="-285750">
              <a:buFont typeface="Arial" panose="020B0604020202020204" pitchFamily="34" charset="0"/>
              <a:buChar char="•"/>
              <a:defRPr/>
            </a:pPr>
            <a:r>
              <a:rPr lang="nl-NL" kern="100" dirty="0">
                <a:solidFill>
                  <a:srgbClr val="042650"/>
                </a:solidFill>
                <a:latin typeface="Corbel"/>
                <a:cs typeface="Times New Roman"/>
              </a:rPr>
              <a:t>Projecten van nationale schaal worden aangedragen aan het proces voor het </a:t>
            </a:r>
            <a:r>
              <a:rPr lang="nl-NL" b="1" kern="100" dirty="0">
                <a:solidFill>
                  <a:srgbClr val="042650"/>
                </a:solidFill>
                <a:latin typeface="Corbel"/>
                <a:cs typeface="Times New Roman"/>
              </a:rPr>
              <a:t>nationaal MIEK</a:t>
            </a:r>
            <a:r>
              <a:rPr lang="nl-NL" kern="100" dirty="0">
                <a:solidFill>
                  <a:srgbClr val="042650"/>
                </a:solidFill>
                <a:latin typeface="Corbel"/>
                <a:cs typeface="Times New Roman"/>
              </a:rPr>
              <a:t>. Het gaat hierbij met name over projecten die een provincie overstijgen of waarvoor Rijksinstrumentarium nodig is voor realisatie en versnelling en daarom onder regie van het Rijk moeten worden opgepakt</a:t>
            </a:r>
          </a:p>
          <a:p>
            <a:pPr marL="285750" indent="-285750">
              <a:buFont typeface="Arial" panose="020B0604020202020204" pitchFamily="34" charset="0"/>
              <a:buChar char="•"/>
              <a:defRPr/>
            </a:pPr>
            <a:endParaRPr lang="nl-NL" kern="100" dirty="0">
              <a:solidFill>
                <a:srgbClr val="042650"/>
              </a:solidFill>
              <a:latin typeface="Corbel"/>
              <a:cs typeface="Times New Roman"/>
            </a:endParaRPr>
          </a:p>
          <a:p>
            <a:pPr marL="285750" indent="-285750">
              <a:buFont typeface="Arial" panose="020B0604020202020204" pitchFamily="34" charset="0"/>
              <a:buChar char="•"/>
              <a:defRPr/>
            </a:pPr>
            <a:r>
              <a:rPr lang="nl-NL" kern="100" dirty="0">
                <a:solidFill>
                  <a:srgbClr val="042650"/>
                </a:solidFill>
                <a:latin typeface="Corbel"/>
                <a:cs typeface="Times New Roman"/>
              </a:rPr>
              <a:t>Gemeenten en provincies gaan – voor zover van toepassing – aan de slag met het vertalen van de uitkomsten van het pMIEK in het </a:t>
            </a:r>
            <a:r>
              <a:rPr lang="nl-NL" b="1" kern="100" dirty="0">
                <a:solidFill>
                  <a:srgbClr val="042650"/>
                </a:solidFill>
                <a:latin typeface="Corbel"/>
                <a:cs typeface="Times New Roman"/>
              </a:rPr>
              <a:t>(</a:t>
            </a:r>
            <a:r>
              <a:rPr lang="nl-NL" b="1" kern="100" dirty="0" err="1">
                <a:solidFill>
                  <a:srgbClr val="042650"/>
                </a:solidFill>
                <a:latin typeface="Corbel"/>
                <a:cs typeface="Times New Roman"/>
              </a:rPr>
              <a:t>omgevings</a:t>
            </a:r>
            <a:r>
              <a:rPr lang="nl-NL" b="1" kern="100" dirty="0">
                <a:solidFill>
                  <a:srgbClr val="042650"/>
                </a:solidFill>
                <a:latin typeface="Corbel"/>
                <a:cs typeface="Times New Roman"/>
              </a:rPr>
              <a:t>)beleid</a:t>
            </a:r>
            <a:r>
              <a:rPr lang="nl-NL" kern="100" dirty="0">
                <a:solidFill>
                  <a:srgbClr val="042650"/>
                </a:solidFill>
                <a:latin typeface="Corbel"/>
                <a:cs typeface="Times New Roman"/>
              </a:rPr>
              <a:t>. </a:t>
            </a:r>
            <a:r>
              <a:rPr lang="nl-NL" dirty="0">
                <a:solidFill>
                  <a:srgbClr val="042650"/>
                </a:solidFill>
                <a:ea typeface="+mn-lt"/>
                <a:cs typeface="+mn-lt"/>
              </a:rPr>
              <a:t>Verschillende provincies gaan de komende maanden aan de slag met een </a:t>
            </a:r>
            <a:r>
              <a:rPr lang="nl-NL" b="1" dirty="0">
                <a:solidFill>
                  <a:srgbClr val="042650"/>
                </a:solidFill>
                <a:ea typeface="+mn-lt"/>
                <a:cs typeface="+mn-lt"/>
              </a:rPr>
              <a:t>uitvoeringsprogramma </a:t>
            </a:r>
            <a:r>
              <a:rPr lang="nl-NL" dirty="0">
                <a:solidFill>
                  <a:srgbClr val="042650"/>
                </a:solidFill>
                <a:ea typeface="+mn-lt"/>
                <a:cs typeface="+mn-lt"/>
              </a:rPr>
              <a:t>of een andere vorm van uitvoeringsafspraken, om de projecten uit de pMIEK 1.0 ook daadwerkelijk tot uitvoering te laten komen en te versnellen. </a:t>
            </a:r>
            <a:endParaRPr lang="nl-NL" dirty="0">
              <a:solidFill>
                <a:srgbClr val="042650"/>
              </a:solidFill>
              <a:latin typeface="Corbel" panose="020B0503020204020204"/>
            </a:endParaRPr>
          </a:p>
          <a:p>
            <a:pPr marL="285750" indent="-285750">
              <a:buFont typeface="Arial" panose="020B0604020202020204" pitchFamily="34" charset="0"/>
              <a:buChar char="•"/>
              <a:defRPr/>
            </a:pPr>
            <a:endParaRPr lang="nl-NL" kern="100" dirty="0">
              <a:solidFill>
                <a:srgbClr val="042650"/>
              </a:solidFill>
              <a:latin typeface="Corbel"/>
              <a:cs typeface="Times New Roman"/>
            </a:endParaRPr>
          </a:p>
          <a:p>
            <a:pPr marL="285750" indent="-285750">
              <a:buFont typeface="Arial" panose="020B0604020202020204" pitchFamily="34" charset="0"/>
              <a:buChar char="•"/>
              <a:defRPr/>
            </a:pPr>
            <a:r>
              <a:rPr lang="nl-NL" kern="100" dirty="0">
                <a:solidFill>
                  <a:srgbClr val="042650"/>
                </a:solidFill>
                <a:latin typeface="Corbel"/>
                <a:cs typeface="Times New Roman"/>
              </a:rPr>
              <a:t>Ook gaan overheden en netbeheerders aan de slag met </a:t>
            </a:r>
            <a:r>
              <a:rPr lang="nl-NL" b="1" kern="100" dirty="0">
                <a:solidFill>
                  <a:srgbClr val="042650"/>
                </a:solidFill>
                <a:latin typeface="Corbel"/>
                <a:cs typeface="Times New Roman"/>
              </a:rPr>
              <a:t>(versnelde) realisatie</a:t>
            </a:r>
            <a:r>
              <a:rPr lang="nl-NL" kern="100" dirty="0">
                <a:solidFill>
                  <a:srgbClr val="042650"/>
                </a:solidFill>
                <a:latin typeface="Corbel"/>
                <a:cs typeface="Times New Roman"/>
              </a:rPr>
              <a:t> van de prioritaire projecten. Hierover worden afspraken gemaakt in o.a. het Landelijk Actieprogramma Netcongestie (LAN).</a:t>
            </a:r>
          </a:p>
        </p:txBody>
      </p:sp>
      <p:sp>
        <p:nvSpPr>
          <p:cNvPr id="9" name="Tijdelijke aanduiding voor dianummer 2">
            <a:extLst>
              <a:ext uri="{FF2B5EF4-FFF2-40B4-BE49-F238E27FC236}">
                <a16:creationId xmlns:a16="http://schemas.microsoft.com/office/drawing/2014/main" id="{B27DCE60-0C60-4649-A00B-913FF3A39A68}"/>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22</a:t>
            </a:fld>
            <a:endParaRPr lang="en-NL" sz="1200"/>
          </a:p>
        </p:txBody>
      </p:sp>
      <p:sp>
        <p:nvSpPr>
          <p:cNvPr id="10" name="Tijdelijke aanduiding voor voettekst 3">
            <a:extLst>
              <a:ext uri="{FF2B5EF4-FFF2-40B4-BE49-F238E27FC236}">
                <a16:creationId xmlns:a16="http://schemas.microsoft.com/office/drawing/2014/main" id="{9CF04D6C-A2EF-1542-8300-FF3104DFBFCB}"/>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304771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F5209F9-EC00-D840-AF9E-76B0A00BA2A4}"/>
              </a:ext>
            </a:extLst>
          </p:cNvPr>
          <p:cNvSpPr/>
          <p:nvPr/>
        </p:nvSpPr>
        <p:spPr>
          <a:xfrm rot="16200000">
            <a:off x="5776387" y="444619"/>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0AD84A64-D921-8549-A026-A25AE1D38E1D}"/>
              </a:ext>
            </a:extLst>
          </p:cNvPr>
          <p:cNvSpPr txBox="1"/>
          <p:nvPr/>
        </p:nvSpPr>
        <p:spPr>
          <a:xfrm>
            <a:off x="1569" y="4633809"/>
            <a:ext cx="121945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bg2"/>
                </a:solidFill>
                <a:effectLst/>
                <a:uLnTx/>
                <a:uFillTx/>
                <a:latin typeface="Corbel" panose="020B0503020204020204"/>
                <a:ea typeface="+mn-ea"/>
                <a:cs typeface="+mn-cs"/>
              </a:rPr>
              <a:t>Vooruitblik</a:t>
            </a:r>
            <a:endParaRPr kumimoji="0" lang="nl-NL" sz="2400" b="0" i="1" u="none" strike="noStrike" kern="1200" cap="none" spc="0" normalizeH="0" baseline="0" noProof="0" dirty="0">
              <a:ln>
                <a:noFill/>
              </a:ln>
              <a:solidFill>
                <a:schemeClr val="bg2"/>
              </a:solidFill>
              <a:effectLst/>
              <a:uLnTx/>
              <a:uFillTx/>
              <a:latin typeface="Corbel" panose="020B0503020204020204"/>
              <a:ea typeface="+mn-ea"/>
              <a:cs typeface="+mn-cs"/>
            </a:endParaRPr>
          </a:p>
        </p:txBody>
      </p:sp>
      <p:sp>
        <p:nvSpPr>
          <p:cNvPr id="11" name="Tijdelijke aanduiding voor voettekst 3">
            <a:extLst>
              <a:ext uri="{FF2B5EF4-FFF2-40B4-BE49-F238E27FC236}">
                <a16:creationId xmlns:a16="http://schemas.microsoft.com/office/drawing/2014/main" id="{89793D22-0BD1-1D4B-997E-AA67638F2867}"/>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
        <p:nvSpPr>
          <p:cNvPr id="15" name="Tijdelijke aanduiding voor dianummer 2">
            <a:extLst>
              <a:ext uri="{FF2B5EF4-FFF2-40B4-BE49-F238E27FC236}">
                <a16:creationId xmlns:a16="http://schemas.microsoft.com/office/drawing/2014/main" id="{D6544258-0969-B349-9DD7-7143C3593FF7}"/>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23</a:t>
            </a:fld>
            <a:endParaRPr lang="en-NL" sz="1200"/>
          </a:p>
        </p:txBody>
      </p:sp>
      <p:pic>
        <p:nvPicPr>
          <p:cNvPr id="3" name="Afbeelding 2" descr="Afbeelding met diagram&#10;&#10;Automatisch gegenereerde beschrijving">
            <a:extLst>
              <a:ext uri="{FF2B5EF4-FFF2-40B4-BE49-F238E27FC236}">
                <a16:creationId xmlns:a16="http://schemas.microsoft.com/office/drawing/2014/main" id="{7FC876BE-3A51-A340-AB41-620C662F5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9029"/>
            <a:ext cx="12192000" cy="3438119"/>
          </a:xfrm>
          <a:prstGeom prst="rect">
            <a:avLst/>
          </a:prstGeom>
        </p:spPr>
      </p:pic>
    </p:spTree>
    <p:extLst>
      <p:ext uri="{BB962C8B-B14F-4D97-AF65-F5344CB8AC3E}">
        <p14:creationId xmlns:p14="http://schemas.microsoft.com/office/powerpoint/2010/main" val="247974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600"/>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dirty="0">
                <a:solidFill>
                  <a:srgbClr val="1A212C"/>
                </a:solidFill>
                <a:latin typeface="Corbel"/>
              </a:rPr>
              <a:t>Op naar ronde 2 van integraal programmeren</a:t>
            </a:r>
            <a:endParaRPr lang="nl-NL" dirty="0">
              <a:solidFill>
                <a:srgbClr val="1A212C"/>
              </a:solidFill>
              <a:ea typeface="+mj-ea"/>
              <a:cs typeface="+mj-cs"/>
            </a:endParaRPr>
          </a:p>
        </p:txBody>
      </p:sp>
      <p:sp>
        <p:nvSpPr>
          <p:cNvPr id="6" name="Tekstvak 5">
            <a:extLst>
              <a:ext uri="{FF2B5EF4-FFF2-40B4-BE49-F238E27FC236}">
                <a16:creationId xmlns:a16="http://schemas.microsoft.com/office/drawing/2014/main" id="{F127D583-536B-6FE3-A255-F6909244DE40}"/>
              </a:ext>
            </a:extLst>
          </p:cNvPr>
          <p:cNvSpPr txBox="1"/>
          <p:nvPr/>
        </p:nvSpPr>
        <p:spPr>
          <a:xfrm>
            <a:off x="502578" y="1120650"/>
            <a:ext cx="11032132" cy="5016758"/>
          </a:xfrm>
          <a:prstGeom prst="rect">
            <a:avLst/>
          </a:prstGeom>
          <a:noFill/>
        </p:spPr>
        <p:txBody>
          <a:bodyPr wrap="square" lIns="91440" tIns="45720" rIns="91440" bIns="45720" numCol="1" spcCol="180000" rtlCol="0" anchor="t">
            <a:spAutoFit/>
          </a:bodyPr>
          <a:lstStyle/>
          <a:p>
            <a:pPr marL="285750" indent="-285750">
              <a:spcAft>
                <a:spcPts val="1200"/>
              </a:spcAft>
              <a:buFont typeface="Arial"/>
              <a:buChar char="•"/>
              <a:defRPr/>
            </a:pPr>
            <a:r>
              <a:rPr lang="nl-NL" dirty="0">
                <a:latin typeface="Corbel" panose="020B0503020204020204"/>
              </a:rPr>
              <a:t>Na afronding van de eerste ronde wordt rond de zomer in alle provincies gestart met de </a:t>
            </a:r>
            <a:r>
              <a:rPr lang="nl-NL" b="1" dirty="0">
                <a:latin typeface="Corbel" panose="020B0503020204020204"/>
              </a:rPr>
              <a:t>tweede ronde </a:t>
            </a:r>
            <a:r>
              <a:rPr lang="nl-NL" dirty="0">
                <a:latin typeface="Corbel" panose="020B0503020204020204"/>
              </a:rPr>
              <a:t>van integraal programmeren. Deze werkt toe naar een pMIEK 2.0 in 2025. </a:t>
            </a:r>
          </a:p>
          <a:p>
            <a:pPr marL="285750" indent="-285750">
              <a:spcAft>
                <a:spcPts val="1200"/>
              </a:spcAft>
              <a:buFont typeface="Arial"/>
              <a:buChar char="•"/>
              <a:defRPr/>
            </a:pPr>
            <a:r>
              <a:rPr lang="nl-NL" dirty="0">
                <a:latin typeface="Corbel" panose="020B0503020204020204"/>
              </a:rPr>
              <a:t>Belangrijke aandachtspunt voor het vervolg is de intensivering van de </a:t>
            </a:r>
            <a:r>
              <a:rPr lang="nl-NL" b="1" dirty="0">
                <a:latin typeface="Corbel" panose="020B0503020204020204"/>
              </a:rPr>
              <a:t>betrokkenheid van gemeenten</a:t>
            </a:r>
            <a:r>
              <a:rPr lang="nl-NL" dirty="0">
                <a:latin typeface="Corbel" panose="020B0503020204020204"/>
              </a:rPr>
              <a:t>. In alle provincies is het de bedoeling om de tweede ronde meer in gezamenlijkheid vorm te geven. </a:t>
            </a:r>
          </a:p>
          <a:p>
            <a:pPr marL="285750" indent="-285750">
              <a:spcAft>
                <a:spcPts val="1200"/>
              </a:spcAft>
              <a:buFont typeface="Arial"/>
              <a:buChar char="•"/>
              <a:defRPr/>
            </a:pPr>
            <a:r>
              <a:rPr kumimoji="0" lang="nl-NL" b="0" i="0" u="none" strike="noStrike" kern="1200" cap="none" spc="0" normalizeH="0" baseline="0" noProof="0" dirty="0">
                <a:ln>
                  <a:noFill/>
                </a:ln>
                <a:effectLst/>
                <a:uLnTx/>
                <a:uFillTx/>
                <a:latin typeface="Corbel" panose="020B0503020204020204"/>
                <a:ea typeface="+mn-ea"/>
                <a:cs typeface="+mn-cs"/>
              </a:rPr>
              <a:t>Alle provincies </a:t>
            </a:r>
            <a:r>
              <a:rPr lang="nl-NL" dirty="0">
                <a:latin typeface="Corbel" panose="020B0503020204020204"/>
              </a:rPr>
              <a:t>zijn van plan </a:t>
            </a:r>
            <a:r>
              <a:rPr kumimoji="0" lang="nl-NL" b="0" i="0" u="none" strike="noStrike" kern="1200" cap="none" spc="0" normalizeH="0" baseline="0" noProof="0" dirty="0">
                <a:ln>
                  <a:noFill/>
                </a:ln>
                <a:effectLst/>
                <a:uLnTx/>
                <a:uFillTx/>
                <a:latin typeface="Corbel" panose="020B0503020204020204"/>
                <a:ea typeface="+mn-ea"/>
                <a:cs typeface="+mn-cs"/>
              </a:rPr>
              <a:t>om in de volgende ronde een </a:t>
            </a:r>
            <a:r>
              <a:rPr kumimoji="0" lang="nl-NL" b="1" i="0" u="none" strike="noStrike" kern="1200" cap="none" spc="0" normalizeH="0" baseline="0" noProof="0" dirty="0">
                <a:ln>
                  <a:noFill/>
                </a:ln>
                <a:effectLst/>
                <a:uLnTx/>
                <a:uFillTx/>
                <a:latin typeface="Corbel" panose="020B0503020204020204"/>
                <a:ea typeface="+mn-ea"/>
                <a:cs typeface="+mn-cs"/>
              </a:rPr>
              <a:t>energievisie</a:t>
            </a:r>
            <a:r>
              <a:rPr kumimoji="0" lang="nl-NL" b="0" i="0" u="none" strike="noStrike" kern="1200" cap="none" spc="0" normalizeH="0" baseline="0" noProof="0" dirty="0">
                <a:ln>
                  <a:noFill/>
                </a:ln>
                <a:effectLst/>
                <a:uLnTx/>
                <a:uFillTx/>
                <a:latin typeface="Corbel" panose="020B0503020204020204"/>
                <a:ea typeface="+mn-ea"/>
                <a:cs typeface="+mn-cs"/>
              </a:rPr>
              <a:t> op te stellen, vooral omdat een energievisie helpt in het maken van </a:t>
            </a:r>
            <a:r>
              <a:rPr lang="nl-NL" dirty="0">
                <a:latin typeface="Corbel" panose="020B0503020204020204"/>
              </a:rPr>
              <a:t>maatschappelijke afwegingen en </a:t>
            </a:r>
            <a:r>
              <a:rPr kumimoji="0" lang="nl-NL" b="0" i="0" u="none" strike="noStrike" kern="1200" cap="none" spc="0" normalizeH="0" baseline="0" noProof="0" dirty="0">
                <a:ln>
                  <a:noFill/>
                </a:ln>
                <a:effectLst/>
                <a:uLnTx/>
                <a:uFillTx/>
                <a:latin typeface="Corbel" panose="020B0503020204020204"/>
                <a:ea typeface="+mn-ea"/>
                <a:cs typeface="+mn-cs"/>
              </a:rPr>
              <a:t>keuzes, en </a:t>
            </a:r>
            <a:r>
              <a:rPr lang="nl-NL" dirty="0">
                <a:latin typeface="Corbel" panose="020B0503020204020204"/>
              </a:rPr>
              <a:t>om tot</a:t>
            </a:r>
            <a:r>
              <a:rPr kumimoji="0" lang="nl-NL" b="0" i="0" u="none" strike="noStrike" kern="1200" cap="none" spc="0" normalizeH="0" baseline="0" noProof="0" dirty="0">
                <a:ln>
                  <a:noFill/>
                </a:ln>
                <a:effectLst/>
                <a:uLnTx/>
                <a:uFillTx/>
                <a:latin typeface="Corbel" panose="020B0503020204020204"/>
                <a:ea typeface="+mn-ea"/>
                <a:cs typeface="+mn-cs"/>
              </a:rPr>
              <a:t> prioritering van projecten te komen. </a:t>
            </a:r>
            <a:r>
              <a:rPr lang="nl-NL" dirty="0">
                <a:latin typeface="Corbel" panose="020B0503020204020204"/>
              </a:rPr>
              <a:t>Provincies kunnen hierbij voortbouwen op keuzes van de rijksoverheid uit onder andere het (concept) NPE, dat wordt opgeleverd in het 2</a:t>
            </a:r>
            <a:r>
              <a:rPr lang="nl-NL" baseline="30000" dirty="0">
                <a:latin typeface="Corbel" panose="020B0503020204020204"/>
              </a:rPr>
              <a:t>e</a:t>
            </a:r>
            <a:r>
              <a:rPr lang="nl-NL" dirty="0">
                <a:latin typeface="Corbel" panose="020B0503020204020204"/>
              </a:rPr>
              <a:t> kwartaal van 2023. </a:t>
            </a:r>
            <a:endParaRPr lang="nl-NL" dirty="0"/>
          </a:p>
          <a:p>
            <a:pPr marL="285750" indent="-285750">
              <a:spcAft>
                <a:spcPts val="1200"/>
              </a:spcAft>
              <a:buFont typeface="Arial"/>
              <a:buChar char="•"/>
              <a:defRPr/>
            </a:pPr>
            <a:r>
              <a:rPr lang="nl-NL" b="0" dirty="0">
                <a:latin typeface="Corbel" panose="020B0503020204020204"/>
              </a:rPr>
              <a:t>De </a:t>
            </a:r>
            <a:r>
              <a:rPr lang="nl-NL" b="1" dirty="0">
                <a:latin typeface="Corbel" panose="020B0503020204020204"/>
              </a:rPr>
              <a:t>verbreding </a:t>
            </a:r>
            <a:r>
              <a:rPr lang="nl-NL" dirty="0">
                <a:latin typeface="Corbel" panose="020B0503020204020204"/>
              </a:rPr>
              <a:t>van het pMIEK is op veel plekken een aandachtspunt voor de volgende ronde. De wens is om breder over het energiesysteem te kijken (warmte, waterstof, opslag en conversie), meer verbinding te leggen met sectoren en tot slot tussen disciplines zoals economie en ruimtelijke ordening in de eigen organisaties.  </a:t>
            </a:r>
            <a:endParaRPr lang="nl-NL" b="0" i="0" u="none" strike="noStrike" kern="1200" cap="none" spc="0" normalizeH="0" baseline="0" noProof="0" dirty="0">
              <a:ln>
                <a:noFill/>
              </a:ln>
              <a:effectLst/>
              <a:uLnTx/>
              <a:uFillTx/>
              <a:latin typeface="Corbel" panose="020B0503020204020204"/>
            </a:endParaRPr>
          </a:p>
          <a:p>
            <a:pPr marL="285750" indent="-285750">
              <a:spcAft>
                <a:spcPts val="1200"/>
              </a:spcAft>
              <a:buFont typeface="Arial"/>
              <a:buChar char="•"/>
              <a:defRPr/>
            </a:pPr>
            <a:r>
              <a:rPr lang="nl-NL" b="0" i="0" u="none" strike="noStrike" kern="1200" cap="none" spc="0" normalizeH="0" baseline="0" noProof="0" dirty="0">
                <a:ln>
                  <a:noFill/>
                </a:ln>
                <a:effectLst/>
                <a:uLnTx/>
                <a:uFillTx/>
                <a:latin typeface="Corbel" panose="020B0503020204020204"/>
              </a:rPr>
              <a:t>Aandachtspunten voor de volgende ronde </a:t>
            </a:r>
            <a:r>
              <a:rPr lang="nl-NL" dirty="0">
                <a:latin typeface="Corbel" panose="020B0503020204020204"/>
              </a:rPr>
              <a:t>is </a:t>
            </a:r>
            <a:r>
              <a:rPr lang="nl-NL" b="0" i="0" u="none" strike="noStrike" kern="1200" cap="none" spc="0" normalizeH="0" baseline="0" noProof="0" dirty="0">
                <a:ln>
                  <a:noFill/>
                </a:ln>
                <a:effectLst/>
                <a:uLnTx/>
                <a:uFillTx/>
                <a:latin typeface="Corbel" panose="020B0503020204020204"/>
              </a:rPr>
              <a:t>programmering van infrastructuur die </a:t>
            </a:r>
            <a:r>
              <a:rPr lang="nl-NL" b="1" i="0" u="none" strike="noStrike" kern="1200" cap="none" spc="0" normalizeH="0" baseline="0" noProof="0" dirty="0">
                <a:ln>
                  <a:noFill/>
                </a:ln>
                <a:effectLst/>
                <a:uLnTx/>
                <a:uFillTx/>
                <a:latin typeface="Corbel" panose="020B0503020204020204"/>
              </a:rPr>
              <a:t>verder </a:t>
            </a:r>
            <a:r>
              <a:rPr lang="nl-NL" b="0" i="0" u="none" strike="noStrike" kern="1200" cap="none" spc="0" normalizeH="0" baseline="0" noProof="0" dirty="0">
                <a:ln>
                  <a:noFill/>
                </a:ln>
                <a:effectLst/>
                <a:uLnTx/>
                <a:uFillTx/>
                <a:latin typeface="Corbel" panose="020B0503020204020204"/>
              </a:rPr>
              <a:t>gaat dan de huidige </a:t>
            </a:r>
            <a:r>
              <a:rPr lang="nl-NL" b="0" i="0" u="none" strike="noStrike" kern="1200" cap="none" spc="0" normalizeH="0" baseline="0" noProof="0" dirty="0" err="1">
                <a:ln>
                  <a:noFill/>
                </a:ln>
                <a:effectLst/>
                <a:uLnTx/>
                <a:uFillTx/>
                <a:latin typeface="Corbel" panose="020B0503020204020204"/>
              </a:rPr>
              <a:t>IP’s</a:t>
            </a:r>
            <a:r>
              <a:rPr lang="nl-NL" b="0" i="0" u="none" strike="noStrike" kern="1200" cap="none" spc="0" normalizeH="0" baseline="0" noProof="0" dirty="0">
                <a:ln>
                  <a:noFill/>
                </a:ln>
                <a:effectLst/>
                <a:uLnTx/>
                <a:uFillTx/>
                <a:latin typeface="Corbel" panose="020B0503020204020204"/>
              </a:rPr>
              <a:t>. Op basis van </a:t>
            </a:r>
            <a:r>
              <a:rPr lang="nl-NL" b="0" i="0" u="none" strike="noStrike" kern="1200" cap="none" spc="0" normalizeH="0" baseline="0" noProof="0" dirty="0" err="1">
                <a:ln>
                  <a:noFill/>
                </a:ln>
                <a:effectLst/>
                <a:uLnTx/>
                <a:uFillTx/>
                <a:latin typeface="Corbel" panose="020B0503020204020204"/>
              </a:rPr>
              <a:t>werksessies</a:t>
            </a:r>
            <a:r>
              <a:rPr lang="nl-NL" b="0" i="0" u="none" strike="noStrike" kern="1200" cap="none" spc="0" normalizeH="0" baseline="0" noProof="0" dirty="0">
                <a:ln>
                  <a:noFill/>
                </a:ln>
                <a:effectLst/>
                <a:uLnTx/>
                <a:uFillTx/>
                <a:latin typeface="Corbel" panose="020B0503020204020204"/>
              </a:rPr>
              <a:t>, ontwikkelateliers, etc. worden nieuwe ontwikkelingen in beeld gebracht die mogelijk ook leiden tot nieuwe infrastructuurprojecten.</a:t>
            </a:r>
            <a:r>
              <a:rPr lang="nl-NL" dirty="0">
                <a:latin typeface="Corbel" panose="020B0503020204020204"/>
              </a:rPr>
              <a:t> </a:t>
            </a:r>
          </a:p>
          <a:p>
            <a:pPr marL="285750" indent="-285750">
              <a:spcAft>
                <a:spcPts val="1200"/>
              </a:spcAft>
              <a:buFont typeface="Arial"/>
              <a:buChar char="•"/>
              <a:defRPr/>
            </a:pPr>
            <a:endParaRPr lang="nl-NL" dirty="0">
              <a:latin typeface="Corbel" panose="020B0503020204020204"/>
            </a:endParaRPr>
          </a:p>
        </p:txBody>
      </p:sp>
      <p:sp>
        <p:nvSpPr>
          <p:cNvPr id="9" name="Tijdelijke aanduiding voor dianummer 2">
            <a:extLst>
              <a:ext uri="{FF2B5EF4-FFF2-40B4-BE49-F238E27FC236}">
                <a16:creationId xmlns:a16="http://schemas.microsoft.com/office/drawing/2014/main" id="{7043FDD9-96FC-C44B-8AAE-2CAA3A8C1631}"/>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24</a:t>
            </a:fld>
            <a:endParaRPr lang="en-NL" sz="1200"/>
          </a:p>
        </p:txBody>
      </p:sp>
      <p:sp>
        <p:nvSpPr>
          <p:cNvPr id="10" name="Tijdelijke aanduiding voor voettekst 3">
            <a:extLst>
              <a:ext uri="{FF2B5EF4-FFF2-40B4-BE49-F238E27FC236}">
                <a16:creationId xmlns:a16="http://schemas.microsoft.com/office/drawing/2014/main" id="{ACC1A650-AAA1-A94A-8265-C95B1E3FCA61}"/>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427539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76387"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lide Number Placeholder 3">
            <a:extLst>
              <a:ext uri="{FF2B5EF4-FFF2-40B4-BE49-F238E27FC236}">
                <a16:creationId xmlns:a16="http://schemas.microsoft.com/office/drawing/2014/main" id="{C4CAAF35-BFFB-4B96-B291-608A21E0D25F}"/>
              </a:ext>
            </a:extLst>
          </p:cNvPr>
          <p:cNvSpPr txBox="1">
            <a:spLocks/>
          </p:cNvSpPr>
          <p:nvPr/>
        </p:nvSpPr>
        <p:spPr>
          <a:xfrm>
            <a:off x="11588211" y="6460228"/>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rgbClr val="062554"/>
              </a:solidFill>
              <a:effectLst/>
              <a:uLnTx/>
              <a:uFillTx/>
              <a:latin typeface="Calibri" panose="020F050202020403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b="1" i="0" u="none" strike="noStrike" dirty="0">
                <a:solidFill>
                  <a:srgbClr val="344258"/>
                </a:solidFill>
                <a:effectLst/>
                <a:latin typeface="Corbel" panose="020B0503020204020204" pitchFamily="34" charset="0"/>
              </a:rPr>
              <a:t>Ondersteuning op nationaal niveau (1/2)</a:t>
            </a:r>
            <a:r>
              <a:rPr lang="nl-NL" sz="2400" b="0" i="0" dirty="0">
                <a:solidFill>
                  <a:srgbClr val="344258"/>
                </a:solidFill>
                <a:effectLst/>
                <a:latin typeface="Corbel" panose="020B0503020204020204" pitchFamily="34" charset="0"/>
              </a:rPr>
              <a:t>​</a:t>
            </a:r>
            <a:endParaRPr lang="nl-NL" sz="2400" b="1" i="0" u="none" strike="noStrike" kern="1200" cap="none" spc="0" normalizeH="0" baseline="0" noProof="0" dirty="0">
              <a:ln>
                <a:noFill/>
              </a:ln>
              <a:solidFill>
                <a:schemeClr val="tx1"/>
              </a:solidFill>
              <a:effectLst/>
              <a:uLnTx/>
              <a:uFillTx/>
              <a:latin typeface="Corbel"/>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10875459" cy="646331"/>
          </a:xfrm>
          <a:prstGeom prst="rect">
            <a:avLst/>
          </a:prstGeom>
          <a:noFill/>
        </p:spPr>
        <p:txBody>
          <a:bodyPr wrap="square" lIns="91440" tIns="45720" rIns="91440" bIns="45720" numCol="1" spcCol="180000" rtlCol="0" anchor="t">
            <a:spAutoFit/>
          </a:bodyPr>
          <a:lstStyle/>
          <a:p>
            <a:pPr marL="285750" indent="-285750">
              <a:buFont typeface="Arial" panose="020B0604020202020204" pitchFamily="34" charset="0"/>
              <a:buChar char="•"/>
              <a:defRPr/>
            </a:pPr>
            <a:endParaRPr kumimoji="0" lang="nl-NL" b="0" i="0" u="none" strike="noStrike" kern="1200" cap="none" spc="0" normalizeH="0" baseline="0" noProof="0">
              <a:ln>
                <a:noFill/>
              </a:ln>
              <a:solidFill>
                <a:schemeClr val="tx2"/>
              </a:solidFill>
              <a:effectLst/>
              <a:uLnTx/>
              <a:uFillTx/>
              <a:latin typeface="Corbel" panose="020B0503020204020204"/>
              <a:ea typeface="+mn-ea"/>
              <a:cs typeface="+mn-cs"/>
            </a:endParaRPr>
          </a:p>
          <a:p>
            <a:pPr marL="285750" indent="-285750">
              <a:buFont typeface="Arial" panose="020B0604020202020204" pitchFamily="34" charset="0"/>
              <a:buChar char="•"/>
              <a:defRPr/>
            </a:pPr>
            <a:endParaRPr kumimoji="0" lang="nl-NL" b="0" i="0" u="none" strike="noStrike" kern="1200" cap="none" spc="0" normalizeH="0" baseline="0" noProof="0">
              <a:ln>
                <a:noFill/>
              </a:ln>
              <a:solidFill>
                <a:srgbClr val="042650"/>
              </a:solidFill>
              <a:effectLst/>
              <a:uLnTx/>
              <a:uFillTx/>
              <a:latin typeface="Corbel" panose="020B0503020204020204"/>
              <a:ea typeface="+mn-ea"/>
              <a:cs typeface="+mn-cs"/>
            </a:endParaRPr>
          </a:p>
        </p:txBody>
      </p:sp>
      <p:sp>
        <p:nvSpPr>
          <p:cNvPr id="9" name="Tekstvak 8">
            <a:extLst>
              <a:ext uri="{FF2B5EF4-FFF2-40B4-BE49-F238E27FC236}">
                <a16:creationId xmlns:a16="http://schemas.microsoft.com/office/drawing/2014/main" id="{33E7F993-45AD-1745-943E-546E843DED53}"/>
              </a:ext>
            </a:extLst>
          </p:cNvPr>
          <p:cNvSpPr txBox="1"/>
          <p:nvPr/>
        </p:nvSpPr>
        <p:spPr>
          <a:xfrm>
            <a:off x="502578" y="1054282"/>
            <a:ext cx="10875459" cy="4247317"/>
          </a:xfrm>
          <a:prstGeom prst="rect">
            <a:avLst/>
          </a:prstGeom>
          <a:noFill/>
        </p:spPr>
        <p:txBody>
          <a:bodyPr wrap="square" lIns="91440" tIns="45720" rIns="91440" bIns="45720" numCol="1" spcCol="180000" rtlCol="0" anchor="t">
            <a:spAutoFit/>
          </a:bodyPr>
          <a:lstStyle/>
          <a:p>
            <a:pPr algn="l" rtl="0" fontAlgn="base"/>
            <a:r>
              <a:rPr lang="nl-NL" sz="1800" b="0" i="0" u="none" strike="noStrike" dirty="0">
                <a:solidFill>
                  <a:srgbClr val="344258"/>
                </a:solidFill>
                <a:effectLst/>
                <a:latin typeface="Corbel" panose="020B0503020204020204" pitchFamily="34" charset="0"/>
              </a:rPr>
              <a:t>De landelijke Werkgroep Integraal Programmeren zal de komende maanden, in co-creatie met provincies, gemeenten en netbeheerders verdere </a:t>
            </a:r>
            <a:r>
              <a:rPr lang="nl-NL" sz="1800" b="1" i="0" u="none" strike="noStrike" dirty="0">
                <a:solidFill>
                  <a:srgbClr val="344258"/>
                </a:solidFill>
                <a:effectLst/>
                <a:latin typeface="Corbel" panose="020B0503020204020204" pitchFamily="34" charset="0"/>
              </a:rPr>
              <a:t>handvatten </a:t>
            </a:r>
            <a:r>
              <a:rPr lang="nl-NL" sz="1800" b="0" i="0" u="none" strike="noStrike" dirty="0">
                <a:solidFill>
                  <a:srgbClr val="344258"/>
                </a:solidFill>
                <a:effectLst/>
                <a:latin typeface="Corbel" panose="020B0503020204020204" pitchFamily="34" charset="0"/>
              </a:rPr>
              <a:t>uitwerken voor relevante zaken in de tweede iteratie, zoals het uitvoeringsprogramma, borging in omgevingsbeleid, en het uitvoeringsprogramma. Daarnaast wordt in beeld gebracht hoe participatie in het integraal programmeren eruit kan zien. Ook zullen </a:t>
            </a:r>
            <a:r>
              <a:rPr lang="nl-NL" sz="1800" b="1" i="0" u="none" strike="noStrike" dirty="0">
                <a:solidFill>
                  <a:srgbClr val="344258"/>
                </a:solidFill>
                <a:effectLst/>
                <a:latin typeface="Corbel" panose="020B0503020204020204" pitchFamily="34" charset="0"/>
              </a:rPr>
              <a:t>best </a:t>
            </a:r>
            <a:r>
              <a:rPr lang="nl-NL" sz="1800" b="1" i="0" u="none" strike="noStrike" dirty="0" err="1">
                <a:solidFill>
                  <a:srgbClr val="344258"/>
                </a:solidFill>
                <a:effectLst/>
                <a:latin typeface="Corbel" panose="020B0503020204020204" pitchFamily="34" charset="0"/>
              </a:rPr>
              <a:t>practices</a:t>
            </a:r>
            <a:r>
              <a:rPr lang="nl-NL" sz="1800" b="1" i="0" u="none" strike="noStrike" dirty="0">
                <a:solidFill>
                  <a:srgbClr val="344258"/>
                </a:solidFill>
                <a:effectLst/>
                <a:latin typeface="Corbel" panose="020B0503020204020204" pitchFamily="34" charset="0"/>
              </a:rPr>
              <a:t> </a:t>
            </a:r>
            <a:r>
              <a:rPr lang="nl-NL" sz="1800" b="0" i="0" u="none" strike="noStrike" dirty="0">
                <a:solidFill>
                  <a:srgbClr val="344258"/>
                </a:solidFill>
                <a:effectLst/>
                <a:latin typeface="Corbel" panose="020B0503020204020204" pitchFamily="34" charset="0"/>
              </a:rPr>
              <a:t>uit de eerste ronde </a:t>
            </a:r>
            <a:r>
              <a:rPr lang="nl-NL" sz="1800" b="0" i="0" u="none" strike="noStrike" dirty="0" err="1">
                <a:solidFill>
                  <a:srgbClr val="344258"/>
                </a:solidFill>
                <a:effectLst/>
                <a:latin typeface="Corbel" panose="020B0503020204020204" pitchFamily="34" charset="0"/>
              </a:rPr>
              <a:t>pMIEK's</a:t>
            </a:r>
            <a:r>
              <a:rPr lang="nl-NL" sz="1800" b="0" i="0" u="none" strike="noStrike" dirty="0">
                <a:solidFill>
                  <a:srgbClr val="344258"/>
                </a:solidFill>
                <a:effectLst/>
                <a:latin typeface="Corbel" panose="020B0503020204020204" pitchFamily="34" charset="0"/>
              </a:rPr>
              <a:t> actief worden gedeeld. </a:t>
            </a:r>
            <a:r>
              <a:rPr lang="en-US" sz="1800" b="0" i="0" dirty="0">
                <a:solidFill>
                  <a:srgbClr val="344258"/>
                </a:solidFill>
                <a:effectLst/>
                <a:latin typeface="Corbel" panose="020B0503020204020204" pitchFamily="34" charset="0"/>
              </a:rPr>
              <a:t>​</a:t>
            </a:r>
            <a:endParaRPr lang="en-US" b="0" i="0" dirty="0">
              <a:solidFill>
                <a:srgbClr val="344258"/>
              </a:solidFill>
              <a:effectLst/>
              <a:latin typeface="Arial" panose="020B0604020202020204" pitchFamily="34" charset="0"/>
            </a:endParaRPr>
          </a:p>
          <a:p>
            <a:pPr algn="l" rtl="0" fontAlgn="base"/>
            <a:r>
              <a:rPr lang="nl-NL" sz="1800" b="0" i="0" dirty="0">
                <a:solidFill>
                  <a:srgbClr val="344258"/>
                </a:solidFill>
                <a:effectLst/>
                <a:latin typeface="Corbel" panose="020B0503020204020204" pitchFamily="34" charset="0"/>
              </a:rPr>
              <a:t>​</a:t>
            </a:r>
            <a:endParaRPr lang="nl-NL" b="0" i="0" dirty="0">
              <a:solidFill>
                <a:srgbClr val="344258"/>
              </a:solidFill>
              <a:effectLst/>
              <a:latin typeface="Arial" panose="020B0604020202020204" pitchFamily="34" charset="0"/>
            </a:endParaRPr>
          </a:p>
          <a:p>
            <a:pPr algn="l" rtl="0" fontAlgn="base"/>
            <a:r>
              <a:rPr lang="nl-NL" sz="1800" b="0" i="0" u="none" strike="noStrike" dirty="0">
                <a:solidFill>
                  <a:srgbClr val="344258"/>
                </a:solidFill>
                <a:effectLst/>
                <a:latin typeface="Corbel" panose="020B0503020204020204" pitchFamily="34" charset="0"/>
              </a:rPr>
              <a:t>In veel provincies worden daarnaast knelpunten of aandachtspunten benoemd die vragen om actie op nationaal niveau. Daarom wordt er op landelijk niveau actie ondernomen op de volgende onderwerpen die in veel provincies als aandachtspunten worden benoemd: </a:t>
            </a:r>
            <a:r>
              <a:rPr lang="nl-NL" sz="1800" b="0" i="0" dirty="0">
                <a:solidFill>
                  <a:srgbClr val="344258"/>
                </a:solidFill>
                <a:effectLst/>
                <a:latin typeface="Corbel" panose="020B0503020204020204" pitchFamily="34" charset="0"/>
              </a:rPr>
              <a:t>​</a:t>
            </a:r>
            <a:endParaRPr lang="nl-NL" b="0" i="0" dirty="0">
              <a:solidFill>
                <a:srgbClr val="344258"/>
              </a:solidFill>
              <a:effectLst/>
              <a:latin typeface="Arial" panose="020B0604020202020204" pitchFamily="34" charset="0"/>
            </a:endParaRPr>
          </a:p>
          <a:p>
            <a:pPr algn="l" rtl="0" fontAlgn="base"/>
            <a:r>
              <a:rPr lang="nl-NL" sz="1800" b="0" i="0" dirty="0">
                <a:solidFill>
                  <a:srgbClr val="344258"/>
                </a:solidFill>
                <a:effectLst/>
                <a:latin typeface="Corbel" panose="020B0503020204020204" pitchFamily="34" charset="0"/>
              </a:rPr>
              <a:t>​</a:t>
            </a:r>
            <a:endParaRPr lang="nl-NL" b="0" i="0" dirty="0">
              <a:solidFill>
                <a:srgbClr val="344258"/>
              </a:solidFill>
              <a:effectLst/>
              <a:latin typeface="Arial" panose="020B0604020202020204" pitchFamily="34" charset="0"/>
            </a:endParaRPr>
          </a:p>
          <a:p>
            <a:pPr marL="285750" indent="-285750" algn="l" rtl="0" fontAlgn="base">
              <a:buFont typeface="Arial" panose="020B0604020202020204" pitchFamily="34" charset="0"/>
              <a:buChar char="•"/>
            </a:pPr>
            <a:r>
              <a:rPr lang="nl-NL" sz="1800" b="1" i="0" u="none" strike="noStrike" dirty="0">
                <a:solidFill>
                  <a:srgbClr val="344258"/>
                </a:solidFill>
                <a:effectLst/>
                <a:latin typeface="Corbel" panose="020B0503020204020204" pitchFamily="34" charset="0"/>
              </a:rPr>
              <a:t>Juridische status </a:t>
            </a:r>
            <a:r>
              <a:rPr lang="nl-NL" sz="1800" b="1" i="0" u="none" strike="noStrike" dirty="0" err="1">
                <a:solidFill>
                  <a:srgbClr val="344258"/>
                </a:solidFill>
                <a:effectLst/>
                <a:latin typeface="Corbel" panose="020B0503020204020204" pitchFamily="34" charset="0"/>
              </a:rPr>
              <a:t>pMIEK</a:t>
            </a:r>
            <a:r>
              <a:rPr lang="nl-NL" sz="1800" b="1" i="0" u="none" strike="noStrike" dirty="0">
                <a:solidFill>
                  <a:srgbClr val="344258"/>
                </a:solidFill>
                <a:effectLst/>
                <a:latin typeface="Corbel" panose="020B0503020204020204" pitchFamily="34" charset="0"/>
              </a:rPr>
              <a:t>: </a:t>
            </a:r>
            <a:r>
              <a:rPr lang="nl-NL" sz="1800" b="0" i="0" u="none" strike="noStrike" dirty="0">
                <a:solidFill>
                  <a:srgbClr val="344258"/>
                </a:solidFill>
                <a:effectLst/>
                <a:latin typeface="Corbel" panose="020B0503020204020204" pitchFamily="34" charset="0"/>
              </a:rPr>
              <a:t>veel provincies vragen om helderheid over de juridische status van het </a:t>
            </a:r>
            <a:r>
              <a:rPr lang="nl-NL" sz="1800" b="0" i="0" u="none" strike="noStrike" dirty="0" err="1">
                <a:solidFill>
                  <a:srgbClr val="344258"/>
                </a:solidFill>
                <a:effectLst/>
                <a:latin typeface="Corbel" panose="020B0503020204020204" pitchFamily="34" charset="0"/>
              </a:rPr>
              <a:t>pMIEK</a:t>
            </a:r>
            <a:r>
              <a:rPr lang="nl-NL" sz="1800" b="0" i="0" u="none" strike="noStrike" dirty="0">
                <a:solidFill>
                  <a:srgbClr val="344258"/>
                </a:solidFill>
                <a:effectLst/>
                <a:latin typeface="Corbel" panose="020B0503020204020204" pitchFamily="34" charset="0"/>
              </a:rPr>
              <a:t> en de doorwerking van het </a:t>
            </a:r>
            <a:r>
              <a:rPr lang="nl-NL" sz="1800" b="0" i="0" u="none" strike="noStrike" dirty="0" err="1">
                <a:solidFill>
                  <a:srgbClr val="344258"/>
                </a:solidFill>
                <a:effectLst/>
                <a:latin typeface="Corbel" panose="020B0503020204020204" pitchFamily="34" charset="0"/>
              </a:rPr>
              <a:t>pMIEK</a:t>
            </a:r>
            <a:r>
              <a:rPr lang="nl-NL" sz="1800" b="0" i="0" u="none" strike="noStrike" dirty="0">
                <a:solidFill>
                  <a:srgbClr val="344258"/>
                </a:solidFill>
                <a:effectLst/>
                <a:latin typeface="Corbel" panose="020B0503020204020204" pitchFamily="34" charset="0"/>
              </a:rPr>
              <a:t> richting de investeringsplannen van netbeheerders. Met het prioriteringskader voor uitbreidingsinvesteringen van netbeheerders, dat op 17 maart 2023 naar de Tweede Kamer is gezonden, schept de Minister van EZK hierover meer helderheid. Momenteel wordt gewerkt aan een Ministeriele Regeling die de juridische basis voor deze doorvertaling legt. </a:t>
            </a:r>
            <a:r>
              <a:rPr lang="en-US" sz="1800" b="0" i="0" dirty="0">
                <a:solidFill>
                  <a:srgbClr val="344258"/>
                </a:solidFill>
                <a:effectLst/>
                <a:latin typeface="Corbel" panose="020B0503020204020204" pitchFamily="34" charset="0"/>
              </a:rPr>
              <a:t>​</a:t>
            </a:r>
            <a:endParaRPr lang="en-US" b="0" i="0" dirty="0">
              <a:solidFill>
                <a:srgbClr val="344258"/>
              </a:solidFill>
              <a:effectLst/>
              <a:latin typeface="Arial" panose="020B0604020202020204" pitchFamily="34" charset="0"/>
            </a:endParaRPr>
          </a:p>
        </p:txBody>
      </p:sp>
      <p:sp>
        <p:nvSpPr>
          <p:cNvPr id="10" name="Tijdelijke aanduiding voor dianummer 2">
            <a:extLst>
              <a:ext uri="{FF2B5EF4-FFF2-40B4-BE49-F238E27FC236}">
                <a16:creationId xmlns:a16="http://schemas.microsoft.com/office/drawing/2014/main" id="{312C8FD4-4116-3544-850A-8F9F913A0E96}"/>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25</a:t>
            </a:fld>
            <a:endParaRPr lang="en-NL" sz="1200"/>
          </a:p>
        </p:txBody>
      </p:sp>
      <p:sp>
        <p:nvSpPr>
          <p:cNvPr id="11" name="Tijdelijke aanduiding voor voettekst 3">
            <a:extLst>
              <a:ext uri="{FF2B5EF4-FFF2-40B4-BE49-F238E27FC236}">
                <a16:creationId xmlns:a16="http://schemas.microsoft.com/office/drawing/2014/main" id="{4D9F5C91-BB07-7B4E-829D-C7389687BD44}"/>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63353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dirty="0">
                <a:ln>
                  <a:noFill/>
                </a:ln>
                <a:solidFill>
                  <a:schemeClr val="tx1"/>
                </a:solidFill>
                <a:effectLst/>
                <a:uLnTx/>
                <a:uFillTx/>
                <a:latin typeface="Corbel"/>
                <a:ea typeface="+mj-ea"/>
                <a:cs typeface="+mj-cs"/>
              </a:rPr>
              <a:t>Ondersteuning op nationaal niveau (2/2)</a:t>
            </a: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10875459" cy="646331"/>
          </a:xfrm>
          <a:prstGeom prst="rect">
            <a:avLst/>
          </a:prstGeom>
          <a:noFill/>
        </p:spPr>
        <p:txBody>
          <a:bodyPr wrap="square" lIns="91440" tIns="45720" rIns="91440" bIns="45720" numCol="1" spcCol="180000" rtlCol="0" anchor="t">
            <a:spAutoFit/>
          </a:bodyPr>
          <a:lstStyle/>
          <a:p>
            <a:pPr marL="285750" indent="-285750">
              <a:buFont typeface="Arial" panose="020B0604020202020204" pitchFamily="34" charset="0"/>
              <a:buChar char="•"/>
              <a:defRPr/>
            </a:pPr>
            <a:endParaRPr kumimoji="0" lang="nl-NL" b="0" i="0" u="none" strike="noStrike" kern="1200" cap="none" spc="0" normalizeH="0" baseline="0" noProof="0">
              <a:ln>
                <a:noFill/>
              </a:ln>
              <a:solidFill>
                <a:schemeClr val="tx2"/>
              </a:solidFill>
              <a:effectLst/>
              <a:uLnTx/>
              <a:uFillTx/>
              <a:latin typeface="Corbel" panose="020B0503020204020204"/>
              <a:ea typeface="+mn-ea"/>
              <a:cs typeface="+mn-cs"/>
            </a:endParaRPr>
          </a:p>
          <a:p>
            <a:pPr marL="285750" indent="-285750">
              <a:buFont typeface="Arial" panose="020B0604020202020204" pitchFamily="34" charset="0"/>
              <a:buChar char="•"/>
              <a:defRPr/>
            </a:pPr>
            <a:endParaRPr kumimoji="0" lang="nl-NL" b="0" i="0" u="none" strike="noStrike" kern="1200" cap="none" spc="0" normalizeH="0" baseline="0" noProof="0">
              <a:ln>
                <a:noFill/>
              </a:ln>
              <a:solidFill>
                <a:srgbClr val="042650"/>
              </a:solidFill>
              <a:effectLst/>
              <a:uLnTx/>
              <a:uFillTx/>
              <a:latin typeface="Corbel" panose="020B0503020204020204"/>
              <a:ea typeface="+mn-ea"/>
              <a:cs typeface="+mn-cs"/>
            </a:endParaRPr>
          </a:p>
        </p:txBody>
      </p:sp>
      <p:sp>
        <p:nvSpPr>
          <p:cNvPr id="9" name="Tekstvak 8">
            <a:extLst>
              <a:ext uri="{FF2B5EF4-FFF2-40B4-BE49-F238E27FC236}">
                <a16:creationId xmlns:a16="http://schemas.microsoft.com/office/drawing/2014/main" id="{33E7F993-45AD-1745-943E-546E843DED53}"/>
              </a:ext>
            </a:extLst>
          </p:cNvPr>
          <p:cNvSpPr txBox="1"/>
          <p:nvPr/>
        </p:nvSpPr>
        <p:spPr>
          <a:xfrm>
            <a:off x="502578" y="1054282"/>
            <a:ext cx="10875459" cy="4247317"/>
          </a:xfrm>
          <a:prstGeom prst="rect">
            <a:avLst/>
          </a:prstGeom>
          <a:noFill/>
        </p:spPr>
        <p:txBody>
          <a:bodyPr wrap="square" lIns="91440" tIns="45720" rIns="91440" bIns="45720" numCol="1" spcCol="180000" rtlCol="0" anchor="t">
            <a:spAutoFit/>
          </a:bodyPr>
          <a:lstStyle/>
          <a:p>
            <a:pPr marL="285750" indent="-285750" algn="l" rtl="0" fontAlgn="base">
              <a:buFont typeface="Arial" panose="020B0604020202020204" pitchFamily="34" charset="0"/>
              <a:buChar char="•"/>
            </a:pPr>
            <a:r>
              <a:rPr lang="nl-NL" sz="1800" b="1" i="0" u="none" strike="noStrike" dirty="0">
                <a:solidFill>
                  <a:srgbClr val="344258"/>
                </a:solidFill>
                <a:effectLst/>
                <a:latin typeface="Corbel" panose="020B0503020204020204" pitchFamily="34" charset="0"/>
              </a:rPr>
              <a:t>Inzichtelijk maken van schaarste: </a:t>
            </a:r>
            <a:r>
              <a:rPr lang="nl-NL" sz="1800" b="0" i="0" u="none" strike="noStrike" dirty="0">
                <a:solidFill>
                  <a:srgbClr val="344258"/>
                </a:solidFill>
                <a:effectLst/>
                <a:latin typeface="Corbel" panose="020B0503020204020204" pitchFamily="34" charset="0"/>
              </a:rPr>
              <a:t>Een van de belangrijkste aanleidingen van het integraal programmeren is schaarste in de maakbaarheid van energie-infrastructuur. Netbeheerders werken aan het scheppen van inzicht in de (beperkte) hoeveelheid infrastructuur die de komende jaren gerealiseerd kan worden. Dit geeft beter inzicht in de urgentie en helpt in de prioritering en het maken van keuzes. </a:t>
            </a:r>
            <a:r>
              <a:rPr lang="nl-NL" sz="1800" b="0" i="0" dirty="0">
                <a:solidFill>
                  <a:srgbClr val="344258"/>
                </a:solidFill>
                <a:effectLst/>
                <a:latin typeface="Corbel" panose="020B0503020204020204" pitchFamily="34" charset="0"/>
              </a:rPr>
              <a:t>​</a:t>
            </a:r>
            <a:endParaRPr lang="nl-NL" sz="1600" b="0" i="0" dirty="0">
              <a:solidFill>
                <a:srgbClr val="344258"/>
              </a:solidFill>
              <a:effectLst/>
              <a:latin typeface="Arial" panose="020B0604020202020204" pitchFamily="34" charset="0"/>
            </a:endParaRPr>
          </a:p>
          <a:p>
            <a:pPr algn="l" rtl="0" fontAlgn="base"/>
            <a:endParaRPr lang="nl-NL" sz="1600" b="0" i="0" dirty="0">
              <a:solidFill>
                <a:srgbClr val="344258"/>
              </a:solidFill>
              <a:effectLst/>
              <a:latin typeface="Arial" panose="020B0604020202020204" pitchFamily="34" charset="0"/>
            </a:endParaRPr>
          </a:p>
          <a:p>
            <a:pPr marL="285750" indent="-285750" algn="l" rtl="0" fontAlgn="base">
              <a:buFont typeface="Arial" panose="020B0604020202020204" pitchFamily="34" charset="0"/>
              <a:buChar char="•"/>
            </a:pPr>
            <a:r>
              <a:rPr lang="nl-NL" sz="1800" b="1" i="0" u="none" strike="noStrike" dirty="0">
                <a:solidFill>
                  <a:srgbClr val="344258"/>
                </a:solidFill>
                <a:effectLst/>
                <a:latin typeface="Corbel" panose="020B0503020204020204" pitchFamily="34" charset="0"/>
              </a:rPr>
              <a:t>Maatschappelijk prioriteren van klantaansluitingen: </a:t>
            </a:r>
            <a:r>
              <a:rPr lang="nl-NL" sz="1800" b="0" i="0" u="none" strike="noStrike" dirty="0">
                <a:solidFill>
                  <a:srgbClr val="344258"/>
                </a:solidFill>
                <a:effectLst/>
                <a:latin typeface="Corbel" panose="020B0503020204020204" pitchFamily="34" charset="0"/>
              </a:rPr>
              <a:t>integraal programmeren richt zich op het prioriteren van netuitbreidingen. Dit kent samenhang met het prioriteren van klantaansluitingen. Rijksoverheid, provincies, gemeenten en ACM werken samen aan een wijziging in regelgeving en een afwegingskader om het maatschappelijk prioriteren van klantaansluitingen in bepaalde situaties mogelijk te maken. </a:t>
            </a:r>
            <a:r>
              <a:rPr lang="nl-NL" sz="1800" b="0" i="0" dirty="0">
                <a:solidFill>
                  <a:srgbClr val="344258"/>
                </a:solidFill>
                <a:effectLst/>
                <a:latin typeface="Corbel" panose="020B0503020204020204" pitchFamily="34" charset="0"/>
              </a:rPr>
              <a:t>​</a:t>
            </a:r>
            <a:endParaRPr lang="nl-NL" sz="1600" b="0" i="0" dirty="0">
              <a:solidFill>
                <a:srgbClr val="344258"/>
              </a:solidFill>
              <a:effectLst/>
              <a:latin typeface="Arial" panose="020B0604020202020204" pitchFamily="34" charset="0"/>
            </a:endParaRPr>
          </a:p>
          <a:p>
            <a:pPr algn="l" rtl="0" fontAlgn="base"/>
            <a:endParaRPr lang="nl-NL" sz="1600" b="0" i="0" dirty="0">
              <a:solidFill>
                <a:srgbClr val="344258"/>
              </a:solidFill>
              <a:effectLst/>
              <a:latin typeface="Arial" panose="020B0604020202020204" pitchFamily="34" charset="0"/>
            </a:endParaRPr>
          </a:p>
          <a:p>
            <a:pPr marL="285750" indent="-285750" algn="l" rtl="0" fontAlgn="base">
              <a:buFont typeface="Arial" panose="020B0604020202020204" pitchFamily="34" charset="0"/>
              <a:buChar char="•"/>
            </a:pPr>
            <a:r>
              <a:rPr lang="nl-NL" sz="1800" b="1" i="0" u="none" strike="noStrike" dirty="0">
                <a:solidFill>
                  <a:srgbClr val="344258"/>
                </a:solidFill>
                <a:effectLst/>
                <a:latin typeface="Corbel" panose="020B0503020204020204" pitchFamily="34" charset="0"/>
              </a:rPr>
              <a:t>Werkorganisatie:</a:t>
            </a:r>
            <a:r>
              <a:rPr lang="nl-NL" sz="1800" b="0" i="0" u="none" strike="noStrike" dirty="0">
                <a:solidFill>
                  <a:srgbClr val="344258"/>
                </a:solidFill>
                <a:effectLst/>
                <a:latin typeface="Corbel" panose="020B0503020204020204" pitchFamily="34" charset="0"/>
              </a:rPr>
              <a:t> om het integraal programmeren te versnellen wordt momenteel een werkorganisatie opgezet die de provinciale processen kan ondersteunen en de verbinding kan leggen tussen provinciaal en nationaal schaalniveau.</a:t>
            </a:r>
            <a:r>
              <a:rPr lang="en-US" sz="1800" b="0" i="0" dirty="0">
                <a:solidFill>
                  <a:srgbClr val="344258"/>
                </a:solidFill>
                <a:effectLst/>
                <a:latin typeface="Corbel" panose="020B0503020204020204" pitchFamily="34" charset="0"/>
              </a:rPr>
              <a:t>​</a:t>
            </a:r>
            <a:endParaRPr lang="en-US" sz="1600" b="0" i="0" dirty="0">
              <a:solidFill>
                <a:srgbClr val="344258"/>
              </a:solidFill>
              <a:effectLst/>
              <a:latin typeface="Arial" panose="020B0604020202020204" pitchFamily="34" charset="0"/>
            </a:endParaRPr>
          </a:p>
          <a:p>
            <a:pPr algn="l" rtl="0" fontAlgn="base"/>
            <a:endParaRPr lang="nl-NL" sz="1600" b="0" i="0" dirty="0">
              <a:solidFill>
                <a:srgbClr val="344258"/>
              </a:solidFill>
              <a:effectLst/>
              <a:latin typeface="Segoe UI" panose="020B0502040204020203" pitchFamily="34" charset="0"/>
            </a:endParaRPr>
          </a:p>
        </p:txBody>
      </p:sp>
      <p:sp>
        <p:nvSpPr>
          <p:cNvPr id="10" name="Tijdelijke aanduiding voor dianummer 2">
            <a:extLst>
              <a:ext uri="{FF2B5EF4-FFF2-40B4-BE49-F238E27FC236}">
                <a16:creationId xmlns:a16="http://schemas.microsoft.com/office/drawing/2014/main" id="{E151B5EF-7261-E540-8192-A45BF5A212C2}"/>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26</a:t>
            </a:fld>
            <a:endParaRPr lang="en-NL" sz="1200"/>
          </a:p>
        </p:txBody>
      </p:sp>
      <p:sp>
        <p:nvSpPr>
          <p:cNvPr id="11" name="Tijdelijke aanduiding voor voettekst 3">
            <a:extLst>
              <a:ext uri="{FF2B5EF4-FFF2-40B4-BE49-F238E27FC236}">
                <a16:creationId xmlns:a16="http://schemas.microsoft.com/office/drawing/2014/main" id="{5DA7C464-9B83-3547-A7FA-0D987EF36F23}"/>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3277331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15">
            <a:extLst>
              <a:ext uri="{FF2B5EF4-FFF2-40B4-BE49-F238E27FC236}">
                <a16:creationId xmlns:a16="http://schemas.microsoft.com/office/drawing/2014/main" id="{BC064E18-9E16-43DD-885C-01D6553F06FA}"/>
              </a:ext>
            </a:extLst>
          </p:cNvPr>
          <p:cNvSpPr txBox="1"/>
          <p:nvPr/>
        </p:nvSpPr>
        <p:spPr>
          <a:xfrm>
            <a:off x="236244" y="468359"/>
            <a:ext cx="12120978" cy="86177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5000" b="1">
                <a:latin typeface="Corbel" panose="020B0503020204020204"/>
              </a:rPr>
              <a:t>Stand van zaken Provinciaal </a:t>
            </a:r>
            <a:r>
              <a:rPr lang="nl-NL" sz="5000" b="1" err="1">
                <a:latin typeface="Corbel" panose="020B0503020204020204"/>
              </a:rPr>
              <a:t>MIEK’s</a:t>
            </a:r>
            <a:endParaRPr kumimoji="0" lang="nl-NL" sz="5000" b="1" i="0" u="none" strike="noStrike" kern="1200" cap="none" spc="0" normalizeH="0" baseline="0" noProof="0">
              <a:ln>
                <a:noFill/>
              </a:ln>
              <a:effectLst/>
              <a:uLnTx/>
              <a:uFillTx/>
              <a:latin typeface="Corbel" panose="020B0503020204020204"/>
              <a:ea typeface="+mn-ea"/>
              <a:cs typeface="+mn-cs"/>
            </a:endParaRPr>
          </a:p>
        </p:txBody>
      </p:sp>
      <p:pic>
        <p:nvPicPr>
          <p:cNvPr id="17" name="Afbeelding 16">
            <a:extLst>
              <a:ext uri="{FF2B5EF4-FFF2-40B4-BE49-F238E27FC236}">
                <a16:creationId xmlns:a16="http://schemas.microsoft.com/office/drawing/2014/main" id="{85D2D659-1AD6-4C38-9FE0-4FA2FFCBE8A5}"/>
              </a:ext>
            </a:extLst>
          </p:cNvPr>
          <p:cNvPicPr>
            <a:picLocks noChangeAspect="1"/>
          </p:cNvPicPr>
          <p:nvPr/>
        </p:nvPicPr>
        <p:blipFill rotWithShape="1">
          <a:blip r:embed="rId3"/>
          <a:srcRect l="13971" t="15680" r="20343" b="18078"/>
          <a:stretch/>
        </p:blipFill>
        <p:spPr>
          <a:xfrm>
            <a:off x="9474851" y="5483657"/>
            <a:ext cx="1096734" cy="530876"/>
          </a:xfrm>
          <a:prstGeom prst="rect">
            <a:avLst/>
          </a:prstGeom>
        </p:spPr>
      </p:pic>
      <p:pic>
        <p:nvPicPr>
          <p:cNvPr id="21" name="Picture 2" descr="VNG-logo">
            <a:extLst>
              <a:ext uri="{FF2B5EF4-FFF2-40B4-BE49-F238E27FC236}">
                <a16:creationId xmlns:a16="http://schemas.microsoft.com/office/drawing/2014/main" id="{B7BB7575-4095-4D86-8A63-F92F96D318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15"/>
          <a:stretch/>
        </p:blipFill>
        <p:spPr bwMode="auto">
          <a:xfrm>
            <a:off x="5654803" y="5496705"/>
            <a:ext cx="1002282" cy="530876"/>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38EEA21B-6FAC-4B03-A3A5-421058DC9E1B}"/>
              </a:ext>
            </a:extLst>
          </p:cNvPr>
          <p:cNvPicPr>
            <a:picLocks noChangeAspect="1"/>
          </p:cNvPicPr>
          <p:nvPr/>
        </p:nvPicPr>
        <p:blipFill>
          <a:blip r:embed="rId5"/>
          <a:stretch>
            <a:fillRect/>
          </a:stretch>
        </p:blipFill>
        <p:spPr>
          <a:xfrm>
            <a:off x="3404385" y="6258852"/>
            <a:ext cx="1082668" cy="460028"/>
          </a:xfrm>
          <a:prstGeom prst="rect">
            <a:avLst/>
          </a:prstGeom>
        </p:spPr>
      </p:pic>
      <p:pic>
        <p:nvPicPr>
          <p:cNvPr id="23" name="Afbeelding 22">
            <a:extLst>
              <a:ext uri="{FF2B5EF4-FFF2-40B4-BE49-F238E27FC236}">
                <a16:creationId xmlns:a16="http://schemas.microsoft.com/office/drawing/2014/main" id="{E9B80824-B3AA-4607-B4C4-7D705C873920}"/>
              </a:ext>
            </a:extLst>
          </p:cNvPr>
          <p:cNvPicPr>
            <a:picLocks noChangeAspect="1"/>
          </p:cNvPicPr>
          <p:nvPr/>
        </p:nvPicPr>
        <p:blipFill>
          <a:blip r:embed="rId6"/>
          <a:stretch>
            <a:fillRect/>
          </a:stretch>
        </p:blipFill>
        <p:spPr>
          <a:xfrm>
            <a:off x="7959808" y="6233380"/>
            <a:ext cx="995391" cy="530875"/>
          </a:xfrm>
          <a:prstGeom prst="rect">
            <a:avLst/>
          </a:prstGeom>
        </p:spPr>
      </p:pic>
      <p:pic>
        <p:nvPicPr>
          <p:cNvPr id="18" name="Afbeelding 17">
            <a:extLst>
              <a:ext uri="{FF2B5EF4-FFF2-40B4-BE49-F238E27FC236}">
                <a16:creationId xmlns:a16="http://schemas.microsoft.com/office/drawing/2014/main" id="{F52405B9-03E9-4A24-B056-9C85A97668BC}"/>
              </a:ext>
            </a:extLst>
          </p:cNvPr>
          <p:cNvPicPr>
            <a:picLocks noChangeAspect="1"/>
          </p:cNvPicPr>
          <p:nvPr/>
        </p:nvPicPr>
        <p:blipFill rotWithShape="1">
          <a:blip r:embed="rId7"/>
          <a:srcRect l="5118" r="12126" b="24705"/>
          <a:stretch/>
        </p:blipFill>
        <p:spPr>
          <a:xfrm>
            <a:off x="949453" y="6233380"/>
            <a:ext cx="1425976" cy="530875"/>
          </a:xfrm>
          <a:prstGeom prst="rect">
            <a:avLst/>
          </a:prstGeom>
        </p:spPr>
      </p:pic>
      <p:pic>
        <p:nvPicPr>
          <p:cNvPr id="19" name="Afbeelding 18">
            <a:extLst>
              <a:ext uri="{FF2B5EF4-FFF2-40B4-BE49-F238E27FC236}">
                <a16:creationId xmlns:a16="http://schemas.microsoft.com/office/drawing/2014/main" id="{83D3DCD6-5AE3-4962-97CD-68BEB67C28E5}"/>
              </a:ext>
            </a:extLst>
          </p:cNvPr>
          <p:cNvPicPr>
            <a:picLocks noChangeAspect="1"/>
          </p:cNvPicPr>
          <p:nvPr/>
        </p:nvPicPr>
        <p:blipFill rotWithShape="1">
          <a:blip r:embed="rId8"/>
          <a:srcRect l="5886" t="10372" r="5760" b="24296"/>
          <a:stretch/>
        </p:blipFill>
        <p:spPr>
          <a:xfrm>
            <a:off x="1620435" y="5489980"/>
            <a:ext cx="1495722" cy="530876"/>
          </a:xfrm>
          <a:prstGeom prst="rect">
            <a:avLst/>
          </a:prstGeom>
        </p:spPr>
      </p:pic>
      <p:pic>
        <p:nvPicPr>
          <p:cNvPr id="24" name="Afbeelding 23">
            <a:extLst>
              <a:ext uri="{FF2B5EF4-FFF2-40B4-BE49-F238E27FC236}">
                <a16:creationId xmlns:a16="http://schemas.microsoft.com/office/drawing/2014/main" id="{71FACEAE-D063-4745-80E3-36DFFECDDAD7}"/>
              </a:ext>
            </a:extLst>
          </p:cNvPr>
          <p:cNvPicPr>
            <a:picLocks noChangeAspect="1"/>
          </p:cNvPicPr>
          <p:nvPr/>
        </p:nvPicPr>
        <p:blipFill rotWithShape="1">
          <a:blip r:embed="rId9"/>
          <a:srcRect t="10227" b="7373"/>
          <a:stretch/>
        </p:blipFill>
        <p:spPr>
          <a:xfrm>
            <a:off x="4250253" y="5489980"/>
            <a:ext cx="644267" cy="530875"/>
          </a:xfrm>
          <a:prstGeom prst="rect">
            <a:avLst/>
          </a:prstGeom>
        </p:spPr>
      </p:pic>
      <p:pic>
        <p:nvPicPr>
          <p:cNvPr id="3" name="Graphic 2">
            <a:extLst>
              <a:ext uri="{FF2B5EF4-FFF2-40B4-BE49-F238E27FC236}">
                <a16:creationId xmlns:a16="http://schemas.microsoft.com/office/drawing/2014/main" id="{E5A85859-5835-4EC5-942C-E7E2DC713B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9558" y="6251166"/>
            <a:ext cx="1492583" cy="594181"/>
          </a:xfrm>
          <a:prstGeom prst="rect">
            <a:avLst/>
          </a:prstGeom>
        </p:spPr>
      </p:pic>
      <p:pic>
        <p:nvPicPr>
          <p:cNvPr id="4" name="Afbeelding 3" descr="Nieuws - Nieuws IenW">
            <a:extLst>
              <a:ext uri="{FF2B5EF4-FFF2-40B4-BE49-F238E27FC236}">
                <a16:creationId xmlns:a16="http://schemas.microsoft.com/office/drawing/2014/main" id="{C62A51BB-7CFF-5EE6-71CC-9B30C161403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2553" y="5476360"/>
            <a:ext cx="1243172" cy="482394"/>
          </a:xfrm>
          <a:prstGeom prst="rect">
            <a:avLst/>
          </a:prstGeom>
          <a:noFill/>
          <a:ln>
            <a:noFill/>
          </a:ln>
        </p:spPr>
      </p:pic>
      <p:pic>
        <p:nvPicPr>
          <p:cNvPr id="2" name="Afbeelding 4" descr="Afbeelding met logo&#10;&#10;Automatisch gegenereerde beschrijving">
            <a:extLst>
              <a:ext uri="{FF2B5EF4-FFF2-40B4-BE49-F238E27FC236}">
                <a16:creationId xmlns:a16="http://schemas.microsoft.com/office/drawing/2014/main" id="{4F8DFC27-2376-910B-8D0C-4C58563AF6F3}"/>
              </a:ext>
            </a:extLst>
          </p:cNvPr>
          <p:cNvPicPr>
            <a:picLocks noChangeAspect="1"/>
          </p:cNvPicPr>
          <p:nvPr/>
        </p:nvPicPr>
        <p:blipFill>
          <a:blip r:embed="rId13"/>
          <a:stretch>
            <a:fillRect/>
          </a:stretch>
        </p:blipFill>
        <p:spPr>
          <a:xfrm>
            <a:off x="10123449" y="6304531"/>
            <a:ext cx="828908" cy="368172"/>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ED998533-61CD-B542-9241-B3E47FCED2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681671"/>
            <a:ext cx="12192000" cy="3438119"/>
          </a:xfrm>
          <a:prstGeom prst="rect">
            <a:avLst/>
          </a:prstGeom>
        </p:spPr>
      </p:pic>
    </p:spTree>
    <p:extLst>
      <p:ext uri="{BB962C8B-B14F-4D97-AF65-F5344CB8AC3E}">
        <p14:creationId xmlns:p14="http://schemas.microsoft.com/office/powerpoint/2010/main" val="61482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F5729A82-B760-794A-860B-D35608D36928}"/>
              </a:ext>
            </a:extLst>
          </p:cNvPr>
          <p:cNvSpPr/>
          <p:nvPr/>
        </p:nvSpPr>
        <p:spPr>
          <a:xfrm rot="16200000">
            <a:off x="5776389" y="442386"/>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Titel 1">
            <a:extLst>
              <a:ext uri="{FF2B5EF4-FFF2-40B4-BE49-F238E27FC236}">
                <a16:creationId xmlns:a16="http://schemas.microsoft.com/office/drawing/2014/main" id="{C9B4BD4B-2D6C-4937-A36D-8CC6D00BB498}"/>
              </a:ext>
            </a:extLst>
          </p:cNvPr>
          <p:cNvSpPr txBox="1">
            <a:spLocks/>
          </p:cNvSpPr>
          <p:nvPr/>
        </p:nvSpPr>
        <p:spPr>
          <a:xfrm>
            <a:off x="502578" y="210898"/>
            <a:ext cx="9833554" cy="6153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a:ln>
                  <a:noFill/>
                </a:ln>
                <a:solidFill>
                  <a:srgbClr val="062554"/>
                </a:solidFill>
                <a:effectLst/>
                <a:uLnTx/>
                <a:uFillTx/>
                <a:latin typeface="Corbel (Koppen)"/>
                <a:ea typeface="+mj-ea"/>
                <a:cs typeface="+mj-cs"/>
              </a:rPr>
              <a:t>Contact </a:t>
            </a:r>
          </a:p>
        </p:txBody>
      </p:sp>
      <p:sp>
        <p:nvSpPr>
          <p:cNvPr id="2" name="Tekstvak 1">
            <a:extLst>
              <a:ext uri="{FF2B5EF4-FFF2-40B4-BE49-F238E27FC236}">
                <a16:creationId xmlns:a16="http://schemas.microsoft.com/office/drawing/2014/main" id="{BBB06E35-7F6B-4FD5-8650-19337433BBA5}"/>
              </a:ext>
            </a:extLst>
          </p:cNvPr>
          <p:cNvSpPr txBox="1"/>
          <p:nvPr/>
        </p:nvSpPr>
        <p:spPr>
          <a:xfrm>
            <a:off x="502578" y="1586753"/>
            <a:ext cx="11445492" cy="3785652"/>
          </a:xfrm>
          <a:prstGeom prst="rect">
            <a:avLst/>
          </a:prstGeom>
          <a:noFill/>
        </p:spPr>
        <p:txBody>
          <a:bodyPr wrap="square" lIns="91440" tIns="45720" rIns="91440" bIns="45720" numCol="1"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Programmamanager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Harm </a:t>
            </a:r>
            <a:r>
              <a:rPr kumimoji="0" lang="nl-NL" sz="1200" b="0" i="0" u="none" strike="noStrike" kern="1200" cap="none" spc="0" normalizeH="0" baseline="0" noProof="0" dirty="0" err="1">
                <a:ln>
                  <a:noFill/>
                </a:ln>
                <a:solidFill>
                  <a:srgbClr val="042650"/>
                </a:solidFill>
                <a:effectLst/>
                <a:uLnTx/>
                <a:uFillTx/>
                <a:latin typeface="Corbel" panose="020B0503020204020204"/>
                <a:ea typeface="+mn-ea"/>
                <a:cs typeface="+mn-cs"/>
              </a:rPr>
              <a:t>Luisman</a:t>
            </a:r>
            <a:endParaRPr lang="nl-NL" sz="1200" b="0"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hlinkClick r:id="rId3"/>
              </a:rPr>
              <a:t>h.luisman@minezk.nl</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VNG</a:t>
            </a:r>
            <a:endParaRPr lang="nl-NL" sz="1200" b="1" i="0" u="none" strike="noStrike" kern="1200" cap="none" spc="0" normalizeH="0" baseline="0" noProof="0" dirty="0">
              <a:ln>
                <a:noFill/>
              </a:ln>
              <a:solidFill>
                <a:srgbClr val="042650"/>
              </a:solidFill>
              <a:effectLst/>
              <a:uLnTx/>
              <a:uFillTx/>
              <a:latin typeface="Corbel" panose="020B0503020204020204"/>
            </a:endParaRPr>
          </a:p>
          <a:p>
            <a:pPr>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Jeroen Engelsman</a:t>
            </a:r>
            <a:r>
              <a:rPr lang="nl-NL" sz="1200" dirty="0">
                <a:solidFill>
                  <a:srgbClr val="042650"/>
                </a:solidFill>
                <a:latin typeface="Corbel" panose="020B0503020204020204"/>
              </a:rPr>
              <a:t> </a:t>
            </a:r>
            <a:endParaRPr lang="nl-NL" sz="1200" b="0"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sng" strike="noStrike" kern="1200" cap="none" spc="0" normalizeH="0" baseline="0" noProof="0" dirty="0">
                <a:ln>
                  <a:noFill/>
                </a:ln>
                <a:solidFill>
                  <a:srgbClr val="0563C1"/>
                </a:solidFill>
                <a:effectLst/>
                <a:uLnTx/>
                <a:uFillTx/>
                <a:latin typeface="Calibri"/>
                <a:ea typeface="Calibri" panose="020F0502020204030204" pitchFamily="34" charset="0"/>
                <a:cs typeface="Calibri"/>
                <a:hlinkClick r:id="rId4"/>
              </a:rPr>
              <a:t>Jeroen.Engelsman@VNG.NL</a:t>
            </a:r>
            <a:br>
              <a:rPr lang="nb-NO" sz="1200" b="0" i="0" u="sng" strike="noStrike" kern="1200" cap="none" spc="0" normalizeH="0" baseline="0" noProof="0" dirty="0">
                <a:ln>
                  <a:noFill/>
                </a:ln>
                <a:effectLst/>
                <a:uLnTx/>
                <a:uFillTx/>
                <a:latin typeface="Calibri"/>
                <a:ea typeface="Calibri" panose="020F0502020204030204" pitchFamily="34" charset="0"/>
                <a:cs typeface="Calibri"/>
              </a:rPr>
            </a:br>
            <a:endPar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IPO</a:t>
            </a:r>
            <a:endParaRPr lang="nl-NL" sz="1200" b="1"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Meije </a:t>
            </a:r>
            <a:r>
              <a:rPr kumimoji="0" lang="nl-NL" sz="1200" b="0" i="0" u="none" strike="noStrike" kern="1200" cap="none" spc="0" normalizeH="0" baseline="0" noProof="0" dirty="0" err="1">
                <a:ln>
                  <a:noFill/>
                </a:ln>
                <a:solidFill>
                  <a:srgbClr val="042650"/>
                </a:solidFill>
                <a:effectLst/>
                <a:uLnTx/>
                <a:uFillTx/>
                <a:latin typeface="Corbel" panose="020B0503020204020204"/>
                <a:ea typeface="+mn-ea"/>
                <a:cs typeface="+mn-cs"/>
              </a:rPr>
              <a:t>Gildemacher</a:t>
            </a:r>
            <a:endParaRPr lang="nl-NL" sz="1200" b="0"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hlinkClick r:id="rId5"/>
              </a:rPr>
              <a:t>mgildemacher@ipo.nl</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Ministerie van Economische Zaken en Klimaat</a:t>
            </a:r>
            <a:endParaRPr lang="nl-NL" sz="1200" b="1"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Dane van der Lubbe</a:t>
            </a:r>
            <a:endParaRPr lang="nl-NL" sz="1200" b="0"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hlinkClick r:id="rId6"/>
              </a:rPr>
              <a:t>d.a.vanderlubbe@minezk.nl</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42650"/>
              </a:solidFill>
              <a:latin typeface="Corbel" panose="020B0503020204020204"/>
            </a:endParaRPr>
          </a:p>
          <a:p>
            <a:pPr>
              <a:defRPr/>
            </a:pPr>
            <a:r>
              <a:rPr lang="nl-NL" sz="1200" b="1" dirty="0">
                <a:solidFill>
                  <a:srgbClr val="042650"/>
                </a:solidFill>
                <a:ea typeface="+mn-lt"/>
                <a:cs typeface="+mn-lt"/>
              </a:rPr>
              <a:t>Ministerie van Binnenlandse Zaken en Koninkrijksrelaties</a:t>
            </a:r>
            <a:br>
              <a:rPr lang="nl-NL" sz="1200" b="1" dirty="0">
                <a:solidFill>
                  <a:srgbClr val="042650"/>
                </a:solidFill>
                <a:ea typeface="+mn-lt"/>
                <a:cs typeface="+mn-lt"/>
              </a:rPr>
            </a:br>
            <a:r>
              <a:rPr lang="nl-NL" sz="1200" dirty="0">
                <a:solidFill>
                  <a:srgbClr val="042650"/>
                </a:solidFill>
                <a:ea typeface="+mn-lt"/>
                <a:cs typeface="+mn-lt"/>
              </a:rPr>
              <a:t>Matthijs van Oosterhout </a:t>
            </a:r>
          </a:p>
          <a:p>
            <a:pPr>
              <a:defRPr/>
            </a:pPr>
            <a:r>
              <a:rPr lang="nl-NL" sz="1200" dirty="0">
                <a:solidFill>
                  <a:srgbClr val="042650"/>
                </a:solidFill>
                <a:ea typeface="+mn-lt"/>
                <a:cs typeface="+mn-lt"/>
                <a:hlinkClick r:id="rId7"/>
              </a:rPr>
              <a:t>matthijs.oosterhout@minbzk.nl</a:t>
            </a:r>
            <a:r>
              <a:rPr lang="nl-NL" sz="1200" dirty="0">
                <a:solidFill>
                  <a:srgbClr val="042650"/>
                </a:solidFill>
                <a:ea typeface="+mn-lt"/>
                <a:cs typeface="+mn-lt"/>
              </a:rPr>
              <a:t> </a:t>
            </a:r>
            <a:endParaRPr lang="nl-NL" sz="1200" dirty="0">
              <a:solidFill>
                <a:srgbClr val="042650"/>
              </a:solidFill>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p:txBody>
      </p:sp>
      <p:sp>
        <p:nvSpPr>
          <p:cNvPr id="11" name="Tekstvak 10">
            <a:extLst>
              <a:ext uri="{FF2B5EF4-FFF2-40B4-BE49-F238E27FC236}">
                <a16:creationId xmlns:a16="http://schemas.microsoft.com/office/drawing/2014/main" id="{2B3D3303-490A-4E49-9869-178F930B0887}"/>
              </a:ext>
            </a:extLst>
          </p:cNvPr>
          <p:cNvSpPr txBox="1"/>
          <p:nvPr/>
        </p:nvSpPr>
        <p:spPr>
          <a:xfrm>
            <a:off x="4836188" y="1586752"/>
            <a:ext cx="3343985" cy="39703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Netbeheer Nederland</a:t>
            </a:r>
          </a:p>
          <a:p>
            <a:pPr>
              <a:defRPr/>
            </a:pPr>
            <a:r>
              <a:rPr lang="nl-NL" sz="1200" dirty="0">
                <a:solidFill>
                  <a:srgbClr val="042650"/>
                </a:solidFill>
                <a:latin typeface="Corbel" panose="020B0503020204020204"/>
              </a:rPr>
              <a:t>Anne Loes</a:t>
            </a: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 </a:t>
            </a:r>
            <a:r>
              <a:rPr kumimoji="0" lang="nl-NL" sz="1200" b="0" i="0" u="none" strike="noStrike" kern="1200" cap="none" spc="0" normalizeH="0" baseline="0" noProof="0" dirty="0" err="1">
                <a:ln>
                  <a:noFill/>
                </a:ln>
                <a:solidFill>
                  <a:srgbClr val="042650"/>
                </a:solidFill>
                <a:effectLst/>
                <a:uLnTx/>
                <a:uFillTx/>
                <a:latin typeface="Corbel" panose="020B0503020204020204"/>
                <a:ea typeface="+mn-ea"/>
                <a:cs typeface="+mn-cs"/>
              </a:rPr>
              <a:t>Kokhuis</a:t>
            </a:r>
            <a:endParaRPr lang="nl-NL" sz="1200" b="0" i="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hlinkClick r:id="rId8"/>
              </a:rPr>
              <a:t>akokhuis@Netbeheernederland.nl</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42650"/>
                </a:solidFill>
                <a:effectLst/>
                <a:uLnTx/>
                <a:uFillTx/>
                <a:latin typeface="Corbel" panose="020B0503020204020204"/>
                <a:ea typeface="+mn-ea"/>
                <a:cs typeface="+mn-cs"/>
              </a:rPr>
              <a:t>NP RES</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Nicky </a:t>
            </a:r>
            <a:r>
              <a:rPr kumimoji="0" lang="nl-NL" sz="1200" b="0" i="0" u="none" strike="noStrike" kern="1200" cap="none" spc="0" normalizeH="0" baseline="0" noProof="0" dirty="0" err="1">
                <a:ln>
                  <a:noFill/>
                </a:ln>
                <a:solidFill>
                  <a:srgbClr val="042650"/>
                </a:solidFill>
                <a:effectLst/>
                <a:uLnTx/>
                <a:uFillTx/>
                <a:latin typeface="Corbel" panose="020B0503020204020204"/>
                <a:ea typeface="+mn-ea"/>
                <a:cs typeface="+mn-cs"/>
              </a:rPr>
              <a:t>Struijker</a:t>
            </a: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rPr>
              <a:t> </a:t>
            </a:r>
            <a:r>
              <a:rPr kumimoji="0" lang="nl-NL" sz="1200" b="0" i="0" u="none" strike="noStrike" kern="1200" cap="none" spc="0" normalizeH="0" baseline="0" noProof="0" dirty="0" err="1">
                <a:ln>
                  <a:noFill/>
                </a:ln>
                <a:solidFill>
                  <a:srgbClr val="042650"/>
                </a:solidFill>
                <a:effectLst/>
                <a:uLnTx/>
                <a:uFillTx/>
                <a:latin typeface="Corbel" panose="020B0503020204020204"/>
                <a:ea typeface="+mn-ea"/>
                <a:cs typeface="+mn-cs"/>
              </a:rPr>
              <a:t>Boudier</a:t>
            </a:r>
            <a:br>
              <a:rPr lang="nl-NL" sz="1200" b="0" i="0" u="none" strike="noStrike" kern="1200" cap="none" spc="0" normalizeH="0" baseline="0" noProof="0" dirty="0">
                <a:ln>
                  <a:noFill/>
                </a:ln>
                <a:effectLst/>
                <a:uLnTx/>
                <a:uFillTx/>
                <a:latin typeface="Corbel" panose="020B0503020204020204"/>
              </a:rPr>
            </a:br>
            <a:r>
              <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hlinkClick r:id="rId9"/>
              </a:rPr>
              <a:t>n.boudier@npres.nl</a:t>
            </a:r>
            <a:endParaRPr kumimoji="0" lang="nl-NL" sz="1200" b="0" i="0" u="none" strike="noStrike" kern="1200" cap="none" spc="0" normalizeH="0" baseline="0" noProof="0" dirty="0">
              <a:ln>
                <a:noFill/>
              </a:ln>
              <a:solidFill>
                <a:srgbClr val="04265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sng" strike="noStrike" kern="1200" cap="none" spc="0" normalizeH="0" baseline="0" noProof="0">
              <a:ln>
                <a:noFill/>
              </a:ln>
              <a:solidFill>
                <a:srgbClr val="0563C1"/>
              </a:solidFill>
              <a:effectLst/>
              <a:uLnTx/>
              <a:uFillTx/>
              <a:latin typeface="Calibri" panose="020F0502020204030204" pitchFamily="34" charset="0"/>
              <a:ea typeface="+mn-ea"/>
              <a:cs typeface="+mn-cs"/>
            </a:endParaRPr>
          </a:p>
          <a:p>
            <a:pPr>
              <a:defRPr/>
            </a:pPr>
            <a:r>
              <a:rPr lang="nl-NL" sz="1200" b="1" dirty="0">
                <a:solidFill>
                  <a:srgbClr val="042650"/>
                </a:solidFill>
                <a:latin typeface="Corbel" panose="020B0503020204020204"/>
              </a:rPr>
              <a:t>Ministerie van Infrastructuur en Waterstaat</a:t>
            </a:r>
            <a:endParaRPr lang="nl-NL" sz="1200" b="1" dirty="0">
              <a:solidFill>
                <a:schemeClr val="tx2"/>
              </a:solidFill>
              <a:ea typeface="+mn-lt"/>
              <a:cs typeface="+mn-lt"/>
            </a:endParaRPr>
          </a:p>
          <a:p>
            <a:pPr>
              <a:defRPr/>
            </a:pPr>
            <a:r>
              <a:rPr lang="nl-NL" sz="1200" dirty="0">
                <a:solidFill>
                  <a:schemeClr val="tx2"/>
                </a:solidFill>
                <a:ea typeface="+mn-lt"/>
                <a:cs typeface="+mn-lt"/>
              </a:rPr>
              <a:t>Robin Kollenveld</a:t>
            </a:r>
            <a:endParaRPr lang="en-US" sz="1200" dirty="0">
              <a:solidFill>
                <a:schemeClr val="tx2"/>
              </a:solidFill>
              <a:ea typeface="+mn-lt"/>
              <a:cs typeface="+mn-lt"/>
            </a:endParaRPr>
          </a:p>
          <a:p>
            <a:pPr>
              <a:defRPr/>
            </a:pPr>
            <a:r>
              <a:rPr lang="nl-NL" sz="1200" u="sng" dirty="0">
                <a:solidFill>
                  <a:schemeClr val="accent5"/>
                </a:solidFill>
                <a:ea typeface="+mn-lt"/>
                <a:cs typeface="+mn-lt"/>
                <a:hlinkClick r:id="rId10"/>
              </a:rPr>
              <a:t>robin.kollenveld@minienw.nl</a:t>
            </a:r>
            <a:endParaRPr lang="en-US" sz="1200">
              <a:solidFill>
                <a:srgbClr val="2E7891"/>
              </a:solidFill>
              <a:ea typeface="+mn-lt"/>
              <a:cs typeface="+mn-lt"/>
            </a:endParaRPr>
          </a:p>
          <a:p>
            <a:pPr>
              <a:defRPr/>
            </a:pPr>
            <a:endParaRPr lang="nl-NL" sz="1200" b="1" dirty="0">
              <a:solidFill>
                <a:srgbClr val="042650"/>
              </a:solidFill>
              <a:latin typeface="Corbel" panose="020B0503020204020204"/>
            </a:endParaRPr>
          </a:p>
          <a:p>
            <a:pPr>
              <a:defRPr/>
            </a:pPr>
            <a:r>
              <a:rPr lang="nl-NL" sz="1200" b="1" dirty="0">
                <a:solidFill>
                  <a:srgbClr val="042650"/>
                </a:solidFill>
                <a:latin typeface="Corbel" panose="020B0503020204020204"/>
              </a:rPr>
              <a:t>TNO </a:t>
            </a:r>
            <a:endParaRPr lang="nl-NL" dirty="0"/>
          </a:p>
          <a:p>
            <a:pPr>
              <a:defRPr/>
            </a:pPr>
            <a:r>
              <a:rPr lang="nl-NL" sz="1200" dirty="0" err="1">
                <a:solidFill>
                  <a:srgbClr val="042650"/>
                </a:solidFill>
                <a:ea typeface="+mn-lt"/>
                <a:cs typeface="+mn-lt"/>
              </a:rPr>
              <a:t>Roban</a:t>
            </a:r>
            <a:r>
              <a:rPr lang="nl-NL" sz="1200" dirty="0">
                <a:solidFill>
                  <a:srgbClr val="042650"/>
                </a:solidFill>
                <a:ea typeface="+mn-lt"/>
                <a:cs typeface="+mn-lt"/>
              </a:rPr>
              <a:t> </a:t>
            </a:r>
            <a:r>
              <a:rPr kumimoji="0" lang="nl-NL" sz="1200" b="0" i="0" u="none" strike="noStrike" kern="1200" cap="none" spc="0" normalizeH="0" baseline="0" noProof="0" dirty="0">
                <a:ln>
                  <a:noFill/>
                </a:ln>
                <a:solidFill>
                  <a:srgbClr val="042650"/>
                </a:solidFill>
                <a:effectLst/>
                <a:uLnTx/>
                <a:uFillTx/>
                <a:ea typeface="+mn-lt"/>
                <a:cs typeface="+mn-lt"/>
              </a:rPr>
              <a:t>van </a:t>
            </a:r>
            <a:r>
              <a:rPr lang="nl-NL" sz="1200" dirty="0">
                <a:solidFill>
                  <a:srgbClr val="042650"/>
                </a:solidFill>
                <a:ea typeface="+mn-lt"/>
                <a:cs typeface="+mn-lt"/>
              </a:rPr>
              <a:t>Herk</a:t>
            </a:r>
            <a:endParaRPr lang="en-US" sz="1200" dirty="0">
              <a:solidFill>
                <a:srgbClr val="042650"/>
              </a:solidFill>
              <a:ea typeface="+mn-lt"/>
              <a:cs typeface="+mn-lt"/>
            </a:endParaRPr>
          </a:p>
          <a:p>
            <a:pPr>
              <a:defRPr/>
            </a:pPr>
            <a:r>
              <a:rPr lang="nl-NL" sz="1200" dirty="0">
                <a:solidFill>
                  <a:srgbClr val="042650"/>
                </a:solidFill>
                <a:ea typeface="+mn-lt"/>
                <a:cs typeface="+mn-lt"/>
                <a:hlinkClick r:id="rId11"/>
              </a:rPr>
              <a:t>Roban</a:t>
            </a:r>
            <a:r>
              <a:rPr kumimoji="0" lang="nl-NL" sz="1200" b="0" i="0" u="none" strike="noStrike" kern="1200" cap="none" spc="0" normalizeH="0" baseline="0" noProof="0" dirty="0">
                <a:ln>
                  <a:noFill/>
                </a:ln>
                <a:solidFill>
                  <a:srgbClr val="042650"/>
                </a:solidFill>
                <a:effectLst/>
                <a:uLnTx/>
                <a:uFillTx/>
                <a:ea typeface="+mn-lt"/>
                <a:cs typeface="+mn-lt"/>
                <a:hlinkClick r:id="rId11"/>
              </a:rPr>
              <a:t>.</a:t>
            </a:r>
            <a:r>
              <a:rPr lang="nl-NL" sz="1200" dirty="0">
                <a:solidFill>
                  <a:srgbClr val="042650"/>
                </a:solidFill>
                <a:ea typeface="+mn-lt"/>
                <a:cs typeface="+mn-lt"/>
                <a:hlinkClick r:id="rId11"/>
              </a:rPr>
              <a:t>vanherk</a:t>
            </a:r>
            <a:r>
              <a:rPr kumimoji="0" lang="nl-NL" sz="1200" b="0" i="0" u="none" strike="noStrike" kern="1200" cap="none" spc="0" normalizeH="0" baseline="0" noProof="0" dirty="0">
                <a:ln>
                  <a:noFill/>
                </a:ln>
                <a:solidFill>
                  <a:srgbClr val="042650"/>
                </a:solidFill>
                <a:effectLst/>
                <a:uLnTx/>
                <a:uFillTx/>
                <a:ea typeface="+mn-lt"/>
                <a:cs typeface="+mn-lt"/>
                <a:hlinkClick r:id="rId11"/>
              </a:rPr>
              <a:t>@</a:t>
            </a:r>
            <a:r>
              <a:rPr lang="nl-NL" sz="1200" dirty="0">
                <a:solidFill>
                  <a:srgbClr val="042650"/>
                </a:solidFill>
                <a:ea typeface="+mn-lt"/>
                <a:cs typeface="+mn-lt"/>
                <a:hlinkClick r:id="rId11"/>
              </a:rPr>
              <a:t>tno</a:t>
            </a:r>
            <a:r>
              <a:rPr kumimoji="0" lang="nl-NL" sz="1200" b="0" i="0" u="none" strike="noStrike" kern="1200" cap="none" spc="0" normalizeH="0" baseline="0" noProof="0" dirty="0">
                <a:ln>
                  <a:noFill/>
                </a:ln>
                <a:solidFill>
                  <a:srgbClr val="042650"/>
                </a:solidFill>
                <a:effectLst/>
                <a:uLnTx/>
                <a:uFillTx/>
                <a:ea typeface="+mn-lt"/>
                <a:cs typeface="+mn-lt"/>
                <a:hlinkClick r:id="rId11"/>
              </a:rPr>
              <a:t>.nl</a:t>
            </a:r>
            <a:r>
              <a:rPr lang="nl-NL" sz="1200" dirty="0">
                <a:solidFill>
                  <a:srgbClr val="042650"/>
                </a:solidFill>
                <a:ea typeface="+mn-lt"/>
                <a:cs typeface="+mn-lt"/>
              </a:rPr>
              <a:t> </a:t>
            </a:r>
          </a:p>
          <a:p>
            <a:pPr>
              <a:defRPr/>
            </a:pPr>
            <a:endParaRPr lang="nl-NL" sz="1200" dirty="0">
              <a:solidFill>
                <a:srgbClr val="042650"/>
              </a:solidFill>
            </a:endParaRPr>
          </a:p>
          <a:p>
            <a:pPr>
              <a:defRPr/>
            </a:pPr>
            <a:r>
              <a:rPr lang="nl-NL" sz="1200" b="1" dirty="0">
                <a:solidFill>
                  <a:srgbClr val="042650"/>
                </a:solidFill>
                <a:ea typeface="+mn-lt"/>
                <a:cs typeface="+mn-lt"/>
              </a:rPr>
              <a:t>Groen Licht</a:t>
            </a:r>
            <a:endParaRPr lang="en-US" sz="1200" dirty="0">
              <a:solidFill>
                <a:srgbClr val="042650"/>
              </a:solidFill>
              <a:ea typeface="+mn-lt"/>
              <a:cs typeface="+mn-lt"/>
            </a:endParaRPr>
          </a:p>
          <a:p>
            <a:pPr>
              <a:defRPr/>
            </a:pPr>
            <a:r>
              <a:rPr lang="nl-NL" sz="1200" dirty="0">
                <a:solidFill>
                  <a:srgbClr val="042650"/>
                </a:solidFill>
                <a:ea typeface="+mn-lt"/>
                <a:cs typeface="+mn-lt"/>
              </a:rPr>
              <a:t>Timo Lagarde</a:t>
            </a:r>
            <a:endParaRPr lang="en-US" sz="1200" dirty="0">
              <a:solidFill>
                <a:srgbClr val="042650"/>
              </a:solidFill>
              <a:ea typeface="+mn-lt"/>
              <a:cs typeface="+mn-lt"/>
            </a:endParaRPr>
          </a:p>
          <a:p>
            <a:pPr>
              <a:defRPr/>
            </a:pPr>
            <a:r>
              <a:rPr lang="nl-NL" sz="1200" dirty="0">
                <a:solidFill>
                  <a:srgbClr val="042650"/>
                </a:solidFill>
                <a:ea typeface="+mn-lt"/>
                <a:cs typeface="+mn-lt"/>
                <a:hlinkClick r:id="rId12"/>
              </a:rPr>
              <a:t>timo@groenlicht.nl</a:t>
            </a:r>
            <a:r>
              <a:rPr lang="nl-NL" sz="1200" dirty="0">
                <a:solidFill>
                  <a:srgbClr val="042650"/>
                </a:solidFill>
                <a:ea typeface="+mn-lt"/>
                <a:cs typeface="+mn-lt"/>
              </a:rPr>
              <a:t> </a:t>
            </a:r>
            <a:endParaRPr lang="nl-NL" dirty="0"/>
          </a:p>
          <a:p>
            <a:pPr>
              <a:defRPr/>
            </a:pPr>
            <a:endParaRPr lang="nl-NL" sz="1200" dirty="0">
              <a:solidFill>
                <a:srgbClr val="042650"/>
              </a:solidFill>
            </a:endParaRPr>
          </a:p>
          <a:p>
            <a:pPr>
              <a:defRPr/>
            </a:pPr>
            <a:endParaRPr lang="nl-NL" sz="1200" dirty="0">
              <a:solidFill>
                <a:srgbClr val="042650"/>
              </a:solidFill>
            </a:endParaRPr>
          </a:p>
        </p:txBody>
      </p:sp>
      <p:sp>
        <p:nvSpPr>
          <p:cNvPr id="16" name="Tekstvak 15">
            <a:extLst>
              <a:ext uri="{FF2B5EF4-FFF2-40B4-BE49-F238E27FC236}">
                <a16:creationId xmlns:a16="http://schemas.microsoft.com/office/drawing/2014/main" id="{62B7E113-E68E-D34F-8C31-1186E2A7F7C1}"/>
              </a:ext>
            </a:extLst>
          </p:cNvPr>
          <p:cNvSpPr txBox="1"/>
          <p:nvPr/>
        </p:nvSpPr>
        <p:spPr>
          <a:xfrm>
            <a:off x="502578" y="1059306"/>
            <a:ext cx="7296664" cy="369332"/>
          </a:xfrm>
          <a:prstGeom prst="rect">
            <a:avLst/>
          </a:prstGeom>
          <a:noFill/>
        </p:spPr>
        <p:txBody>
          <a:bodyPr wrap="square" lIns="91440" tIns="45720" rIns="91440" bIns="45720" anchor="t">
            <a:spAutoFit/>
          </a:bodyPr>
          <a:lstStyle/>
          <a:p>
            <a:pPr>
              <a:defRPr/>
            </a:pPr>
            <a:r>
              <a:rPr lang="nl-NL" b="1" dirty="0">
                <a:solidFill>
                  <a:srgbClr val="042650"/>
                </a:solidFill>
                <a:latin typeface="Corbel" panose="020B0503020204020204"/>
              </a:rPr>
              <a:t>Contactpersonen voor Integraal</a:t>
            </a:r>
            <a:r>
              <a:rPr kumimoji="0" lang="nl-NL" sz="1800" b="1" i="0" u="none" strike="noStrike" kern="1200" cap="none" spc="0" normalizeH="0" baseline="0" noProof="0" dirty="0">
                <a:ln>
                  <a:noFill/>
                </a:ln>
                <a:solidFill>
                  <a:srgbClr val="042650"/>
                </a:solidFill>
                <a:effectLst/>
                <a:uLnTx/>
                <a:uFillTx/>
                <a:latin typeface="Corbel" panose="020B0503020204020204"/>
                <a:ea typeface="+mn-ea"/>
                <a:cs typeface="+mn-cs"/>
              </a:rPr>
              <a:t> Programmeren en PMIEK</a:t>
            </a:r>
            <a:r>
              <a:rPr lang="nl-NL" b="1" dirty="0">
                <a:solidFill>
                  <a:srgbClr val="042650"/>
                </a:solidFill>
                <a:latin typeface="Corbel" panose="020B0503020204020204"/>
              </a:rPr>
              <a:t> </a:t>
            </a:r>
            <a:endParaRPr kumimoji="0" lang="nl-NL" sz="1800" b="1" i="0" u="none" strike="noStrike" kern="1200" cap="none" spc="0" normalizeH="0" baseline="0" noProof="0" dirty="0">
              <a:ln>
                <a:noFill/>
              </a:ln>
              <a:solidFill>
                <a:srgbClr val="042650"/>
              </a:solidFill>
              <a:effectLst/>
              <a:uLnTx/>
              <a:uFillTx/>
              <a:latin typeface="Corbel" panose="020B0503020204020204"/>
              <a:ea typeface="+mn-ea"/>
              <a:cs typeface="+mn-cs"/>
            </a:endParaRPr>
          </a:p>
        </p:txBody>
      </p:sp>
      <p:sp>
        <p:nvSpPr>
          <p:cNvPr id="9" name="Tijdelijke aanduiding voor dianummer 2">
            <a:extLst>
              <a:ext uri="{FF2B5EF4-FFF2-40B4-BE49-F238E27FC236}">
                <a16:creationId xmlns:a16="http://schemas.microsoft.com/office/drawing/2014/main" id="{A03481BE-F52C-A542-B543-CE49C37E8F2A}"/>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28</a:t>
            </a:fld>
            <a:endParaRPr lang="en-NL" sz="1200"/>
          </a:p>
        </p:txBody>
      </p:sp>
      <p:sp>
        <p:nvSpPr>
          <p:cNvPr id="10" name="Tijdelijke aanduiding voor voettekst 3">
            <a:extLst>
              <a:ext uri="{FF2B5EF4-FFF2-40B4-BE49-F238E27FC236}">
                <a16:creationId xmlns:a16="http://schemas.microsoft.com/office/drawing/2014/main" id="{F1D38FC1-6CF7-C24A-AC56-F4A4554BA606}"/>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24060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a:ln>
                  <a:noFill/>
                </a:ln>
                <a:solidFill>
                  <a:srgbClr val="042650"/>
                </a:solidFill>
                <a:effectLst/>
                <a:uLnTx/>
                <a:uFillTx/>
                <a:latin typeface="Corbel"/>
                <a:ea typeface="+mj-ea"/>
                <a:cs typeface="+mj-cs"/>
              </a:rPr>
              <a:t>Over dit document</a:t>
            </a: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945019"/>
            <a:ext cx="6910276" cy="4524315"/>
          </a:xfrm>
          <a:prstGeom prst="rect">
            <a:avLst/>
          </a:prstGeom>
          <a:noFill/>
        </p:spPr>
        <p:txBody>
          <a:bodyPr wrap="square" lIns="91440" tIns="45720" rIns="91440" bIns="45720" numCol="1" spcCol="180000" rtlCol="0" anchor="t">
            <a:spAutoFit/>
          </a:bodyPr>
          <a:lstStyle/>
          <a:p>
            <a:pPr marL="285750" indent="-285750">
              <a:buFont typeface="Arial" panose="020B0604020202020204" pitchFamily="34" charset="0"/>
              <a:buChar char="•"/>
              <a:defRPr/>
            </a:pP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Dit document geeft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achtergrondinformatie</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bij de Bestuurlijke Kennissessie op 24 april</a:t>
            </a:r>
            <a:r>
              <a:rPr lang="nl-NL">
                <a:solidFill>
                  <a:srgbClr val="042650"/>
                </a:solidFill>
                <a:latin typeface="Corbel" panose="020B0503020204020204"/>
              </a:rPr>
              <a:t> 2023</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Bestuurders van provincies, gemeenten</a:t>
            </a:r>
            <a:r>
              <a:rPr lang="nl-NL">
                <a:solidFill>
                  <a:srgbClr val="042650"/>
                </a:solidFill>
                <a:latin typeface="Corbel" panose="020B0503020204020204"/>
              </a:rPr>
              <a:t> en </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netbeheerders kijken dan samen met Minister Jetten terug op de start van het Integraal Programmeren van het Energiesysteem, het afgelopen halfjaar in alle provincies. </a:t>
            </a:r>
            <a:endParaRPr lang="nl-N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srgbClr val="042650"/>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Dit document beschrijft de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aanleiding</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van het integraal programmeren, schetst de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systematiek</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van integraal programmeren, en het geeft een beknopt inzicht in de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stand van zaken </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in de 12 provincies. Het bevat ook een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vooruitblik</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op het vervolg na de zomer. </a:t>
            </a:r>
            <a:endParaRPr lang="nl-NL" sz="1800" b="0" i="0" u="none" strike="noStrike" kern="1200" cap="none" spc="0" normalizeH="0" baseline="0" noProof="0">
              <a:ln>
                <a:noFill/>
              </a:ln>
              <a:solidFill>
                <a:srgbClr val="042650"/>
              </a:solidFill>
              <a:effectLst/>
              <a:uLnTx/>
              <a:uFillTx/>
              <a:latin typeface="Corbel" panose="020B0503020204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srgbClr val="042650"/>
              </a:solidFill>
              <a:effectLst/>
              <a:uLnTx/>
              <a:uFillTx/>
              <a:latin typeface="Corbel" panose="020B0503020204020204"/>
              <a:ea typeface="+mn-ea"/>
              <a:cs typeface="+mn-cs"/>
            </a:endParaRPr>
          </a:p>
          <a:p>
            <a:pPr marL="285750" indent="-285750">
              <a:buFont typeface="Arial" panose="020B0604020202020204" pitchFamily="34" charset="0"/>
              <a:buChar char="•"/>
              <a:defRPr/>
            </a:pP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Dit document is opgesteld door de </a:t>
            </a:r>
            <a:r>
              <a:rPr kumimoji="0" lang="nl-NL" sz="1800" b="1" i="0" u="none" strike="noStrike" kern="1200" cap="none" spc="0" normalizeH="0" baseline="0" noProof="0">
                <a:ln>
                  <a:noFill/>
                </a:ln>
                <a:solidFill>
                  <a:srgbClr val="042650"/>
                </a:solidFill>
                <a:effectLst/>
                <a:uLnTx/>
                <a:uFillTx/>
                <a:latin typeface="Corbel" panose="020B0503020204020204"/>
                <a:ea typeface="+mn-ea"/>
                <a:cs typeface="+mn-cs"/>
              </a:rPr>
              <a:t>Werkgroep Integraal Programmeren</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een samenwerking van Netbeheer Nederland, IPO, VNG, de ministeries van EZK, BZK en </a:t>
            </a:r>
            <a:r>
              <a:rPr kumimoji="0" lang="nl-NL" sz="1800" b="0" i="0" u="none" strike="noStrike" kern="1200" cap="none" spc="0" normalizeH="0" baseline="0" noProof="0" err="1">
                <a:ln>
                  <a:noFill/>
                </a:ln>
                <a:solidFill>
                  <a:srgbClr val="042650"/>
                </a:solidFill>
                <a:effectLst/>
                <a:uLnTx/>
                <a:uFillTx/>
                <a:latin typeface="Corbel" panose="020B0503020204020204"/>
                <a:ea typeface="+mn-ea"/>
                <a:cs typeface="+mn-cs"/>
              </a:rPr>
              <a:t>IenW</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a:t>
            </a:r>
            <a:r>
              <a:rPr lang="nl-NL">
                <a:solidFill>
                  <a:srgbClr val="042650"/>
                </a:solidFill>
                <a:latin typeface="Corbel" panose="020B0503020204020204"/>
              </a:rPr>
              <a:t>NP </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RES, </a:t>
            </a:r>
            <a:r>
              <a:rPr lang="nl-NL">
                <a:solidFill>
                  <a:srgbClr val="042650"/>
                </a:solidFill>
                <a:latin typeface="Corbel" panose="020B0503020204020204"/>
              </a:rPr>
              <a:t>PIDI/MIEK</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 </a:t>
            </a:r>
            <a:endParaRPr lang="nl-NL" noProof="0">
              <a:solidFill>
                <a:srgbClr val="042650"/>
              </a:solidFill>
              <a:latin typeface="Corbel" panose="020B0503020204020204"/>
            </a:endParaRPr>
          </a:p>
          <a:p>
            <a:pPr>
              <a:defRPr/>
            </a:pPr>
            <a:r>
              <a:rPr lang="nl-NL" noProof="0">
                <a:solidFill>
                  <a:srgbClr val="042650"/>
                </a:solidFill>
                <a:latin typeface="Corbel" panose="020B0503020204020204"/>
              </a:rPr>
              <a:t>      </a:t>
            </a:r>
            <a:r>
              <a:rPr kumimoji="0" lang="nl-NL" sz="1800" b="0" i="0" u="none" strike="noStrike" kern="1200" cap="none" spc="0" normalizeH="0" baseline="0" noProof="0">
                <a:ln>
                  <a:noFill/>
                </a:ln>
                <a:solidFill>
                  <a:srgbClr val="042650"/>
                </a:solidFill>
                <a:effectLst/>
                <a:uLnTx/>
                <a:uFillTx/>
                <a:latin typeface="Corbel" panose="020B0503020204020204"/>
                <a:ea typeface="+mn-ea"/>
                <a:cs typeface="+mn-cs"/>
              </a:rPr>
              <a:t>en TNO, met ondersteuning van adviesbureau Groen Licht.  </a:t>
            </a:r>
            <a:endParaRPr lang="nl-NL" sz="1800" b="0" i="0" u="none" strike="noStrike" kern="1200" cap="none" spc="0" normalizeH="0" baseline="0" noProof="0">
              <a:ln>
                <a:noFill/>
              </a:ln>
              <a:solidFill>
                <a:srgbClr val="042650"/>
              </a:solidFill>
              <a:effectLst/>
              <a:uLnTx/>
              <a:uFillTx/>
              <a:latin typeface="Corbel" panose="020B0503020204020204"/>
            </a:endParaRPr>
          </a:p>
        </p:txBody>
      </p:sp>
      <p:pic>
        <p:nvPicPr>
          <p:cNvPr id="6" name="Afbeelding 5">
            <a:extLst>
              <a:ext uri="{FF2B5EF4-FFF2-40B4-BE49-F238E27FC236}">
                <a16:creationId xmlns:a16="http://schemas.microsoft.com/office/drawing/2014/main" id="{08AE48F1-BF6A-FD97-0784-806551E126EE}"/>
              </a:ext>
            </a:extLst>
          </p:cNvPr>
          <p:cNvPicPr>
            <a:picLocks noChangeAspect="1"/>
          </p:cNvPicPr>
          <p:nvPr/>
        </p:nvPicPr>
        <p:blipFill rotWithShape="1">
          <a:blip r:embed="rId3">
            <a:extLst>
              <a:ext uri="{28A0092B-C50C-407E-A947-70E740481C1C}">
                <a14:useLocalDpi xmlns:a14="http://schemas.microsoft.com/office/drawing/2010/main" val="0"/>
              </a:ext>
            </a:extLst>
          </a:blip>
          <a:srcRect r="42118"/>
          <a:stretch/>
        </p:blipFill>
        <p:spPr>
          <a:xfrm>
            <a:off x="7760723" y="1152184"/>
            <a:ext cx="4024877" cy="4627016"/>
          </a:xfrm>
          <a:prstGeom prst="rect">
            <a:avLst/>
          </a:prstGeom>
        </p:spPr>
      </p:pic>
      <p:sp>
        <p:nvSpPr>
          <p:cNvPr id="11" name="Rechthoek 10">
            <a:extLst>
              <a:ext uri="{FF2B5EF4-FFF2-40B4-BE49-F238E27FC236}">
                <a16:creationId xmlns:a16="http://schemas.microsoft.com/office/drawing/2014/main" id="{BFB30329-0F88-444B-885A-1B22E29D0A0A}"/>
              </a:ext>
            </a:extLst>
          </p:cNvPr>
          <p:cNvSpPr/>
          <p:nvPr/>
        </p:nvSpPr>
        <p:spPr>
          <a:xfrm rot="16200000">
            <a:off x="5778468"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Tijdelijke aanduiding voor dianummer 2">
            <a:extLst>
              <a:ext uri="{FF2B5EF4-FFF2-40B4-BE49-F238E27FC236}">
                <a16:creationId xmlns:a16="http://schemas.microsoft.com/office/drawing/2014/main" id="{FAAFB528-71A1-BD47-AB16-CC3FB99A4011}"/>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3</a:t>
            </a:fld>
            <a:endParaRPr lang="en-NL" sz="1200"/>
          </a:p>
        </p:txBody>
      </p:sp>
      <p:sp>
        <p:nvSpPr>
          <p:cNvPr id="13" name="Tijdelijke aanduiding voor voettekst 3">
            <a:extLst>
              <a:ext uri="{FF2B5EF4-FFF2-40B4-BE49-F238E27FC236}">
                <a16:creationId xmlns:a16="http://schemas.microsoft.com/office/drawing/2014/main" id="{F4354D8C-D4C2-D54E-AB8B-31A3A48E23ED}"/>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39498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78468"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417524" y="237013"/>
            <a:ext cx="11069902"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a:lnSpc>
                <a:spcPct val="100000"/>
              </a:lnSpc>
              <a:spcBef>
                <a:spcPct val="0"/>
              </a:spcBef>
              <a:spcAft>
                <a:spcPts val="0"/>
              </a:spcAft>
              <a:buNone/>
              <a:tabLst/>
              <a:defRPr/>
            </a:pPr>
            <a:r>
              <a:rPr lang="nl-NL" sz="2400">
                <a:solidFill>
                  <a:schemeClr val="tx1"/>
                </a:solidFill>
                <a:latin typeface="Corbel"/>
              </a:rPr>
              <a:t>Kernboodschappen</a:t>
            </a:r>
          </a:p>
        </p:txBody>
      </p:sp>
      <p:sp>
        <p:nvSpPr>
          <p:cNvPr id="2" name="Tekstvak 1">
            <a:extLst>
              <a:ext uri="{FF2B5EF4-FFF2-40B4-BE49-F238E27FC236}">
                <a16:creationId xmlns:a16="http://schemas.microsoft.com/office/drawing/2014/main" id="{067D106D-3E5B-41CF-BD4C-38BC02B9D973}"/>
              </a:ext>
            </a:extLst>
          </p:cNvPr>
          <p:cNvSpPr txBox="1"/>
          <p:nvPr/>
        </p:nvSpPr>
        <p:spPr>
          <a:xfrm>
            <a:off x="417524" y="2280910"/>
            <a:ext cx="2196000" cy="3893374"/>
          </a:xfrm>
          <a:prstGeom prst="rect">
            <a:avLst/>
          </a:prstGeom>
          <a:noFill/>
        </p:spPr>
        <p:txBody>
          <a:bodyPr wrap="square" lIns="91440" tIns="45720" rIns="91440" bIns="45720" numCol="1" spcCol="180000" rtlCol="0" anchor="t">
            <a:spAutoFit/>
          </a:bodyPr>
          <a:lstStyle/>
          <a:p>
            <a:pPr>
              <a:defRPr/>
            </a:pPr>
            <a:r>
              <a:rPr lang="nl-NL" sz="1300" b="1" dirty="0">
                <a:latin typeface="Corbel" panose="020B0503020204020204"/>
              </a:rPr>
              <a:t>Grote opgaven</a:t>
            </a:r>
          </a:p>
          <a:p>
            <a:pPr>
              <a:defRPr/>
            </a:pPr>
            <a:r>
              <a:rPr lang="nl-NL" sz="1300" dirty="0">
                <a:latin typeface="Corbel" panose="020B0503020204020204"/>
              </a:rPr>
              <a:t>Nederland verduurzaamt en groeit. We schaffen elektrische auto's aan, verduurzamen onze huizen en bedrijven, en we willen blijven bouwen. Dit vraagt razendsnelle verandering van het energiesysteem: minder fossiele gassen, overgang naar duurzame gassen, meer elektriciteit, meer opslag etc. Het bestaande </a:t>
            </a:r>
            <a:r>
              <a:rPr lang="nl-NL" sz="1300" dirty="0" err="1">
                <a:latin typeface="Corbel" panose="020B0503020204020204"/>
              </a:rPr>
              <a:t>energie-systeem</a:t>
            </a:r>
            <a:r>
              <a:rPr lang="nl-NL" sz="1300" dirty="0">
                <a:latin typeface="Corbel" panose="020B0503020204020204"/>
              </a:rPr>
              <a:t> is hier niet op toegerust. Dit merken we allemaal: o.a. nieuwe woonwijken en verduurzaming van bedrijven vertragen.</a:t>
            </a:r>
          </a:p>
        </p:txBody>
      </p:sp>
      <p:sp>
        <p:nvSpPr>
          <p:cNvPr id="9" name="Tekstvak 8">
            <a:extLst>
              <a:ext uri="{FF2B5EF4-FFF2-40B4-BE49-F238E27FC236}">
                <a16:creationId xmlns:a16="http://schemas.microsoft.com/office/drawing/2014/main" id="{E956244A-D7B9-B34F-8D6C-2516AC055CAD}"/>
              </a:ext>
            </a:extLst>
          </p:cNvPr>
          <p:cNvSpPr txBox="1"/>
          <p:nvPr/>
        </p:nvSpPr>
        <p:spPr>
          <a:xfrm>
            <a:off x="5046372" y="2280910"/>
            <a:ext cx="2196000" cy="3493264"/>
          </a:xfrm>
          <a:prstGeom prst="rect">
            <a:avLst/>
          </a:prstGeom>
          <a:noFill/>
        </p:spPr>
        <p:txBody>
          <a:bodyPr wrap="square" lIns="91440" tIns="45720" rIns="91440" bIns="45720" numCol="1" spcCol="180000" rtlCol="0" anchor="t">
            <a:spAutoFit/>
          </a:bodyPr>
          <a:lstStyle/>
          <a:p>
            <a:pPr>
              <a:defRPr/>
            </a:pPr>
            <a:r>
              <a:rPr lang="nl-NL" sz="1300" b="1">
                <a:latin typeface="Corbel" panose="020B0503020204020204"/>
              </a:rPr>
              <a:t>Keuzes maken</a:t>
            </a:r>
          </a:p>
          <a:p>
            <a:pPr>
              <a:defRPr/>
            </a:pPr>
            <a:r>
              <a:rPr lang="nl-NL" sz="1300">
                <a:latin typeface="Corbel" panose="020B0503020204020204"/>
              </a:rPr>
              <a:t>Het is niet meer vanzelfsprekend dat energie overal beschikbaar is. Dit vraagt om keuzes. De maatschappelijke impact wordt daarbij steeds meer sturend: welke ontwikkelingen zijn het belangrijkst? Waar komen woningen en bedrijven, waar verduurzamen we het eerst? Welke energie-infrastructuur is daarvoor nodig? Welk infrastructuurproject doen we eerst? Wat kan later en wat voor effect heeft dat? </a:t>
            </a:r>
          </a:p>
        </p:txBody>
      </p:sp>
      <p:sp>
        <p:nvSpPr>
          <p:cNvPr id="10" name="Tekstvak 9">
            <a:extLst>
              <a:ext uri="{FF2B5EF4-FFF2-40B4-BE49-F238E27FC236}">
                <a16:creationId xmlns:a16="http://schemas.microsoft.com/office/drawing/2014/main" id="{29765214-7B2A-444B-BA9E-2D15E0CE55A9}"/>
              </a:ext>
            </a:extLst>
          </p:cNvPr>
          <p:cNvSpPr txBox="1"/>
          <p:nvPr/>
        </p:nvSpPr>
        <p:spPr>
          <a:xfrm>
            <a:off x="7360796" y="2280910"/>
            <a:ext cx="2196000" cy="3493264"/>
          </a:xfrm>
          <a:prstGeom prst="rect">
            <a:avLst/>
          </a:prstGeom>
          <a:noFill/>
        </p:spPr>
        <p:txBody>
          <a:bodyPr wrap="square" lIns="91440" tIns="45720" rIns="91440" bIns="45720" numCol="1" spcCol="180000" rtlCol="0" anchor="t">
            <a:spAutoFit/>
          </a:bodyPr>
          <a:lstStyle/>
          <a:p>
            <a:pPr>
              <a:defRPr/>
            </a:pPr>
            <a:r>
              <a:rPr lang="nl-NL" sz="1300" b="1">
                <a:latin typeface="Corbel" panose="020B0503020204020204"/>
              </a:rPr>
              <a:t>Provinciaal MIEK</a:t>
            </a:r>
          </a:p>
          <a:p>
            <a:pPr>
              <a:defRPr/>
            </a:pPr>
            <a:r>
              <a:rPr lang="nl-NL" sz="1300">
                <a:latin typeface="Corbel" panose="020B0503020204020204"/>
              </a:rPr>
              <a:t>De eerste stap is gezet. </a:t>
            </a:r>
          </a:p>
          <a:p>
            <a:pPr>
              <a:defRPr/>
            </a:pPr>
            <a:r>
              <a:rPr lang="nl-NL" sz="1300">
                <a:latin typeface="Corbel" panose="020B0503020204020204"/>
              </a:rPr>
              <a:t>Provincies, netbeheerders en gemeenten deden gezamenlijk ervaring op met integraal programmeren en stelden in korte tijd een provinciaal MIEK (pMIEK) op. Dit pMIEK geeft de </a:t>
            </a:r>
            <a:br>
              <a:rPr lang="nl-NL" sz="1300">
                <a:latin typeface="Corbel" panose="020B0503020204020204"/>
              </a:rPr>
            </a:br>
            <a:r>
              <a:rPr lang="nl-NL" sz="1300">
                <a:latin typeface="Corbel" panose="020B0503020204020204"/>
              </a:rPr>
              <a:t>maatschappelijk </a:t>
            </a:r>
            <a:br>
              <a:rPr lang="nl-NL" sz="1300">
                <a:latin typeface="Corbel" panose="020B0503020204020204"/>
              </a:rPr>
            </a:br>
            <a:r>
              <a:rPr lang="nl-NL" sz="1300">
                <a:latin typeface="Corbel" panose="020B0503020204020204"/>
              </a:rPr>
              <a:t>belangrijkste energie-infrastructuurprojecten in de desbetreffende provincie weer. Een deel van de </a:t>
            </a:r>
            <a:r>
              <a:rPr lang="nl-NL" sz="1300" err="1">
                <a:latin typeface="Corbel" panose="020B0503020204020204"/>
              </a:rPr>
              <a:t>pMIEK's</a:t>
            </a:r>
            <a:r>
              <a:rPr lang="nl-NL" sz="1300">
                <a:latin typeface="Corbel" panose="020B0503020204020204"/>
              </a:rPr>
              <a:t> is al  opgeleverd, en de overige </a:t>
            </a:r>
            <a:r>
              <a:rPr lang="nl-NL" sz="1300" err="1">
                <a:latin typeface="Corbel" panose="020B0503020204020204"/>
              </a:rPr>
              <a:t>pMIEK's</a:t>
            </a:r>
            <a:r>
              <a:rPr lang="nl-NL" sz="1300">
                <a:latin typeface="Corbel" panose="020B0503020204020204"/>
              </a:rPr>
              <a:t> volgen uiterlijk 1 juli. </a:t>
            </a:r>
            <a:endParaRPr lang="nl-NL" sz="1300"/>
          </a:p>
        </p:txBody>
      </p:sp>
      <p:sp>
        <p:nvSpPr>
          <p:cNvPr id="11" name="Tekstvak 10">
            <a:extLst>
              <a:ext uri="{FF2B5EF4-FFF2-40B4-BE49-F238E27FC236}">
                <a16:creationId xmlns:a16="http://schemas.microsoft.com/office/drawing/2014/main" id="{68BC0DA8-0216-154F-BB2C-AB67081C44E1}"/>
              </a:ext>
            </a:extLst>
          </p:cNvPr>
          <p:cNvSpPr txBox="1"/>
          <p:nvPr/>
        </p:nvSpPr>
        <p:spPr>
          <a:xfrm>
            <a:off x="9675222" y="2280910"/>
            <a:ext cx="2196000" cy="3493264"/>
          </a:xfrm>
          <a:prstGeom prst="rect">
            <a:avLst/>
          </a:prstGeom>
          <a:noFill/>
        </p:spPr>
        <p:txBody>
          <a:bodyPr wrap="square" lIns="91440" tIns="45720" rIns="91440" bIns="45720" numCol="1" spcCol="180000" rtlCol="0" anchor="t">
            <a:spAutoFit/>
          </a:bodyPr>
          <a:lstStyle/>
          <a:p>
            <a:pPr>
              <a:defRPr/>
            </a:pPr>
            <a:r>
              <a:rPr lang="nl-NL" sz="1300" b="1" dirty="0">
                <a:latin typeface="Corbel" panose="020B0503020204020204"/>
              </a:rPr>
              <a:t>Vervolg </a:t>
            </a:r>
          </a:p>
          <a:p>
            <a:pPr>
              <a:defRPr/>
            </a:pPr>
            <a:r>
              <a:rPr lang="nl-NL" sz="1300" dirty="0">
                <a:ea typeface="+mn-lt"/>
                <a:cs typeface="+mn-lt"/>
              </a:rPr>
              <a:t>Netbeheerders nemen de </a:t>
            </a:r>
            <a:r>
              <a:rPr lang="nl-NL" sz="1300" dirty="0" err="1">
                <a:ea typeface="+mn-lt"/>
                <a:cs typeface="+mn-lt"/>
              </a:rPr>
              <a:t>pMIEK</a:t>
            </a:r>
            <a:r>
              <a:rPr lang="nl-NL" sz="1300" dirty="0">
                <a:ea typeface="+mn-lt"/>
                <a:cs typeface="+mn-lt"/>
              </a:rPr>
              <a:t>-projecten mee in hun investeringsplannen, en overheden zetten zich in voor versnelde realisatie. </a:t>
            </a:r>
          </a:p>
          <a:p>
            <a:pPr>
              <a:defRPr/>
            </a:pPr>
            <a:r>
              <a:rPr lang="nl-NL" sz="1300" dirty="0">
                <a:latin typeface="Corbel" panose="020B0503020204020204"/>
              </a:rPr>
              <a:t>Rond de zomer start de tweede ronde waarbij alle partijen de opgedane </a:t>
            </a:r>
          </a:p>
          <a:p>
            <a:pPr>
              <a:defRPr/>
            </a:pPr>
            <a:r>
              <a:rPr lang="nl-NL" sz="1300" dirty="0">
                <a:latin typeface="Corbel" panose="020B0503020204020204"/>
              </a:rPr>
              <a:t>leerervaringen benutten: de samenwerking met gemeenten en sectoren wordt </a:t>
            </a:r>
            <a:r>
              <a:rPr lang="nl-NL" sz="1400" dirty="0">
                <a:solidFill>
                  <a:srgbClr val="344258"/>
                </a:solidFill>
                <a:latin typeface="Corbel" panose="020B0503020204020204"/>
              </a:rPr>
              <a:t>versterkt</a:t>
            </a:r>
            <a:r>
              <a:rPr lang="nl-NL" sz="1300" dirty="0">
                <a:latin typeface="Corbel" panose="020B0503020204020204"/>
              </a:rPr>
              <a:t> en in alle provincies wordt gewerkt aan een toekomstvisie op het energiesysteem. Dit leidt tot een </a:t>
            </a:r>
            <a:r>
              <a:rPr lang="nl-NL" sz="1300" dirty="0" err="1">
                <a:latin typeface="Corbel" panose="020B0503020204020204"/>
              </a:rPr>
              <a:t>pMIEK</a:t>
            </a:r>
            <a:r>
              <a:rPr lang="nl-NL" sz="1300" dirty="0">
                <a:latin typeface="Corbel" panose="020B0503020204020204"/>
              </a:rPr>
              <a:t> 2.0 in 2025.</a:t>
            </a:r>
            <a:endParaRPr lang="nl-NL" dirty="0"/>
          </a:p>
        </p:txBody>
      </p:sp>
      <p:sp>
        <p:nvSpPr>
          <p:cNvPr id="17" name="Tekstvak 16">
            <a:extLst>
              <a:ext uri="{FF2B5EF4-FFF2-40B4-BE49-F238E27FC236}">
                <a16:creationId xmlns:a16="http://schemas.microsoft.com/office/drawing/2014/main" id="{C574FCB8-2293-E14C-9E01-833F4EF03371}"/>
              </a:ext>
            </a:extLst>
          </p:cNvPr>
          <p:cNvSpPr txBox="1"/>
          <p:nvPr/>
        </p:nvSpPr>
        <p:spPr>
          <a:xfrm>
            <a:off x="2731948" y="2280910"/>
            <a:ext cx="2196000" cy="3893374"/>
          </a:xfrm>
          <a:prstGeom prst="rect">
            <a:avLst/>
          </a:prstGeom>
          <a:noFill/>
        </p:spPr>
        <p:txBody>
          <a:bodyPr wrap="square" lIns="91440" tIns="45720" rIns="91440" bIns="45720" numCol="1" spcCol="180000" rtlCol="0" anchor="t">
            <a:spAutoFit/>
          </a:bodyPr>
          <a:lstStyle/>
          <a:p>
            <a:r>
              <a:rPr lang="nl-NL" sz="1300" b="1" dirty="0">
                <a:latin typeface="Corbel" panose="020B0503020204020204"/>
              </a:rPr>
              <a:t>Samenhang energie + RO</a:t>
            </a:r>
          </a:p>
          <a:p>
            <a:r>
              <a:rPr lang="nl-NL" sz="1300" dirty="0">
                <a:latin typeface="Corbel" panose="020B0503020204020204"/>
              </a:rPr>
              <a:t>Energie is essentieel voor veel ruimtelijke ontwikkelingen. Het energiesysteem wordt steeds meer een sturende factor in ruimtelijke plannen. Overheden en netbeheerders werken landelijk samen om het energiesysteem en ruimtelijke ordening bij elkaar te brengen. Met dit integraal programmeren hebben ze de afgelopen maanden een begin gemaakt, door het maatschappelijk prioriteren van energie-infrastructuur in een provinciaal MIEK.</a:t>
            </a:r>
          </a:p>
        </p:txBody>
      </p:sp>
      <p:sp>
        <p:nvSpPr>
          <p:cNvPr id="6" name="Ovaal 5">
            <a:extLst>
              <a:ext uri="{FF2B5EF4-FFF2-40B4-BE49-F238E27FC236}">
                <a16:creationId xmlns:a16="http://schemas.microsoft.com/office/drawing/2014/main" id="{53623ADE-B835-9E42-A625-B860FDE73B63}"/>
              </a:ext>
            </a:extLst>
          </p:cNvPr>
          <p:cNvSpPr/>
          <p:nvPr/>
        </p:nvSpPr>
        <p:spPr>
          <a:xfrm>
            <a:off x="827516"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10307F7E-292F-E04F-B257-35444307718C}"/>
              </a:ext>
            </a:extLst>
          </p:cNvPr>
          <p:cNvSpPr/>
          <p:nvPr/>
        </p:nvSpPr>
        <p:spPr>
          <a:xfrm>
            <a:off x="3120795"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0FDE0A43-B88A-594C-A048-E2DCE8B44E01}"/>
              </a:ext>
            </a:extLst>
          </p:cNvPr>
          <p:cNvSpPr/>
          <p:nvPr/>
        </p:nvSpPr>
        <p:spPr>
          <a:xfrm>
            <a:off x="5414074"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92BEAAD4-81E9-6445-9020-D71C2D7E2885}"/>
              </a:ext>
            </a:extLst>
          </p:cNvPr>
          <p:cNvSpPr/>
          <p:nvPr/>
        </p:nvSpPr>
        <p:spPr>
          <a:xfrm>
            <a:off x="7707353"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7749D659-3110-9040-8340-6F26308593FC}"/>
              </a:ext>
            </a:extLst>
          </p:cNvPr>
          <p:cNvSpPr/>
          <p:nvPr/>
        </p:nvSpPr>
        <p:spPr>
          <a:xfrm>
            <a:off x="10000630" y="935562"/>
            <a:ext cx="1247486" cy="124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ijdelijke aanduiding voor dianummer 2">
            <a:extLst>
              <a:ext uri="{FF2B5EF4-FFF2-40B4-BE49-F238E27FC236}">
                <a16:creationId xmlns:a16="http://schemas.microsoft.com/office/drawing/2014/main" id="{05BA7D77-FAAB-8242-8590-1FE7C41B9166}"/>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4</a:t>
            </a:fld>
            <a:endParaRPr lang="en-NL" sz="1200"/>
          </a:p>
        </p:txBody>
      </p:sp>
      <p:sp>
        <p:nvSpPr>
          <p:cNvPr id="28" name="Tijdelijke aanduiding voor voettekst 3">
            <a:extLst>
              <a:ext uri="{FF2B5EF4-FFF2-40B4-BE49-F238E27FC236}">
                <a16:creationId xmlns:a16="http://schemas.microsoft.com/office/drawing/2014/main" id="{235B6DC9-6018-1847-88DD-94B615B94736}"/>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24" name="Afbeelding 23">
            <a:extLst>
              <a:ext uri="{FF2B5EF4-FFF2-40B4-BE49-F238E27FC236}">
                <a16:creationId xmlns:a16="http://schemas.microsoft.com/office/drawing/2014/main" id="{394D7AE6-FB1B-D845-A55A-4000CD5EB40B}"/>
              </a:ext>
            </a:extLst>
          </p:cNvPr>
          <p:cNvPicPr>
            <a:picLocks noChangeAspect="1"/>
          </p:cNvPicPr>
          <p:nvPr/>
        </p:nvPicPr>
        <p:blipFill>
          <a:blip r:embed="rId3"/>
          <a:stretch>
            <a:fillRect/>
          </a:stretch>
        </p:blipFill>
        <p:spPr>
          <a:xfrm>
            <a:off x="5302068" y="800510"/>
            <a:ext cx="1547144" cy="1297788"/>
          </a:xfrm>
          <a:prstGeom prst="rect">
            <a:avLst/>
          </a:prstGeom>
        </p:spPr>
      </p:pic>
      <p:pic>
        <p:nvPicPr>
          <p:cNvPr id="26" name="Afbeelding 25" descr="Afbeelding met pak&#10;&#10;Automatisch gegenereerde beschrijving">
            <a:extLst>
              <a:ext uri="{FF2B5EF4-FFF2-40B4-BE49-F238E27FC236}">
                <a16:creationId xmlns:a16="http://schemas.microsoft.com/office/drawing/2014/main" id="{8C65AC2D-DE90-1B44-87D8-B5910891E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068" y="741745"/>
            <a:ext cx="1613419" cy="1587634"/>
          </a:xfrm>
          <a:prstGeom prst="rect">
            <a:avLst/>
          </a:prstGeom>
        </p:spPr>
      </p:pic>
      <p:pic>
        <p:nvPicPr>
          <p:cNvPr id="30" name="Afbeelding 29" descr="Afbeelding met logo&#10;&#10;Automatisch gegenereerde beschrijving">
            <a:extLst>
              <a:ext uri="{FF2B5EF4-FFF2-40B4-BE49-F238E27FC236}">
                <a16:creationId xmlns:a16="http://schemas.microsoft.com/office/drawing/2014/main" id="{2DD88FD5-56B6-D641-B539-F5507AAAC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01" y="669255"/>
            <a:ext cx="1944038" cy="1560298"/>
          </a:xfrm>
          <a:prstGeom prst="rect">
            <a:avLst/>
          </a:prstGeom>
        </p:spPr>
      </p:pic>
      <p:pic>
        <p:nvPicPr>
          <p:cNvPr id="31" name="Afbeelding 30" descr="Afbeelding met tekst, tafel, werktafel&#10;&#10;Automatisch gegenereerde beschrijving">
            <a:extLst>
              <a:ext uri="{FF2B5EF4-FFF2-40B4-BE49-F238E27FC236}">
                <a16:creationId xmlns:a16="http://schemas.microsoft.com/office/drawing/2014/main" id="{0FBE2DFB-91A0-BF46-A385-B681B5533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035" y="925491"/>
            <a:ext cx="2330168" cy="1355419"/>
          </a:xfrm>
          <a:prstGeom prst="rect">
            <a:avLst/>
          </a:prstGeom>
        </p:spPr>
      </p:pic>
      <p:pic>
        <p:nvPicPr>
          <p:cNvPr id="32" name="Afbeelding 31" descr="Afbeelding met logo&#10;&#10;Automatisch gegenereerde beschrijving">
            <a:extLst>
              <a:ext uri="{FF2B5EF4-FFF2-40B4-BE49-F238E27FC236}">
                <a16:creationId xmlns:a16="http://schemas.microsoft.com/office/drawing/2014/main" id="{07F151EA-9916-A146-B7D9-C915810FD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2511" y="829549"/>
            <a:ext cx="2111847" cy="1402430"/>
          </a:xfrm>
          <a:prstGeom prst="rect">
            <a:avLst/>
          </a:prstGeom>
        </p:spPr>
      </p:pic>
    </p:spTree>
    <p:extLst>
      <p:ext uri="{BB962C8B-B14F-4D97-AF65-F5344CB8AC3E}">
        <p14:creationId xmlns:p14="http://schemas.microsoft.com/office/powerpoint/2010/main" val="12381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F5209F9-EC00-D840-AF9E-76B0A00BA2A4}"/>
              </a:ext>
            </a:extLst>
          </p:cNvPr>
          <p:cNvSpPr/>
          <p:nvPr/>
        </p:nvSpPr>
        <p:spPr>
          <a:xfrm rot="16200000">
            <a:off x="5771319" y="437319"/>
            <a:ext cx="646770" cy="12194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0AD84A64-D921-8549-A026-A25AE1D38E1D}"/>
              </a:ext>
            </a:extLst>
          </p:cNvPr>
          <p:cNvSpPr txBox="1"/>
          <p:nvPr/>
        </p:nvSpPr>
        <p:spPr>
          <a:xfrm>
            <a:off x="1569" y="4633809"/>
            <a:ext cx="121945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bg2"/>
                </a:solidFill>
                <a:effectLst/>
                <a:uLnTx/>
                <a:uFillTx/>
                <a:latin typeface="Corbel" panose="020B0503020204020204"/>
                <a:ea typeface="+mn-ea"/>
                <a:cs typeface="+mn-cs"/>
              </a:rPr>
              <a:t>Aanleiding</a:t>
            </a:r>
            <a:endParaRPr kumimoji="0" lang="nl-NL" sz="2400" b="0" i="1" u="none" strike="noStrike" kern="1200" cap="none" spc="0" normalizeH="0" baseline="0" noProof="0" dirty="0">
              <a:ln>
                <a:noFill/>
              </a:ln>
              <a:solidFill>
                <a:schemeClr val="bg2"/>
              </a:solidFill>
              <a:effectLst/>
              <a:uLnTx/>
              <a:uFillTx/>
              <a:latin typeface="Corbel" panose="020B0503020204020204"/>
              <a:ea typeface="+mn-ea"/>
              <a:cs typeface="+mn-cs"/>
            </a:endParaRPr>
          </a:p>
        </p:txBody>
      </p:sp>
      <p:sp>
        <p:nvSpPr>
          <p:cNvPr id="10" name="Tijdelijke aanduiding voor dianummer 2">
            <a:extLst>
              <a:ext uri="{FF2B5EF4-FFF2-40B4-BE49-F238E27FC236}">
                <a16:creationId xmlns:a16="http://schemas.microsoft.com/office/drawing/2014/main" id="{474F99B5-6951-DD42-8EFE-35361A40223B}"/>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5</a:t>
            </a:fld>
            <a:endParaRPr lang="en-NL" sz="1200"/>
          </a:p>
        </p:txBody>
      </p:sp>
      <p:sp>
        <p:nvSpPr>
          <p:cNvPr id="11" name="Tijdelijke aanduiding voor voettekst 3">
            <a:extLst>
              <a:ext uri="{FF2B5EF4-FFF2-40B4-BE49-F238E27FC236}">
                <a16:creationId xmlns:a16="http://schemas.microsoft.com/office/drawing/2014/main" id="{7560FB85-291D-9740-95F5-C374509EB49A}"/>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15" name="Afbeelding 14" descr="Afbeelding met tekst&#10;&#10;Automatisch gegenereerde beschrijving">
            <a:extLst>
              <a:ext uri="{FF2B5EF4-FFF2-40B4-BE49-F238E27FC236}">
                <a16:creationId xmlns:a16="http://schemas.microsoft.com/office/drawing/2014/main" id="{F055CD4E-DE0B-7244-B9B2-CD74F4654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803"/>
            <a:ext cx="12192000" cy="3444462"/>
          </a:xfrm>
          <a:prstGeom prst="rect">
            <a:avLst/>
          </a:prstGeom>
        </p:spPr>
      </p:pic>
    </p:spTree>
    <p:extLst>
      <p:ext uri="{BB962C8B-B14F-4D97-AF65-F5344CB8AC3E}">
        <p14:creationId xmlns:p14="http://schemas.microsoft.com/office/powerpoint/2010/main" val="326545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2400">
                <a:solidFill>
                  <a:schemeClr val="tx1"/>
                </a:solidFill>
                <a:latin typeface="Corbel"/>
              </a:rPr>
              <a:t>De urgentie is groot</a:t>
            </a:r>
            <a:endParaRPr kumimoji="0" lang="nl-NL" sz="2400" b="1" i="0" u="none" strike="noStrike" kern="1200" cap="none" spc="0" normalizeH="0" baseline="0" noProof="0">
              <a:ln>
                <a:noFill/>
              </a:ln>
              <a:solidFill>
                <a:schemeClr val="tx1"/>
              </a:solidFill>
              <a:effectLst/>
              <a:uLnTx/>
              <a:uFillTx/>
              <a:latin typeface="Corbel"/>
              <a:ea typeface="+mj-ea"/>
              <a:cs typeface="+mj-cs"/>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10875459" cy="5909310"/>
          </a:xfrm>
          <a:prstGeom prst="rect">
            <a:avLst/>
          </a:prstGeom>
          <a:noFill/>
        </p:spPr>
        <p:txBody>
          <a:bodyPr wrap="square" lIns="91440" tIns="45720" rIns="91440" bIns="45720" numCol="1" spcCol="180000" rtlCol="0" anchor="t">
            <a:spAutoFit/>
          </a:bodyPr>
          <a:lstStyle/>
          <a:p>
            <a:pPr>
              <a:defRPr/>
            </a:pPr>
            <a:r>
              <a:rPr lang="nl-NL" b="1" dirty="0">
                <a:solidFill>
                  <a:schemeClr val="tx2"/>
                </a:solidFill>
                <a:latin typeface="Corbel" panose="020B0503020204020204"/>
              </a:rPr>
              <a:t>Nederland is in transitie</a:t>
            </a:r>
            <a:r>
              <a:rPr lang="nl-NL" dirty="0">
                <a:solidFill>
                  <a:schemeClr val="tx2"/>
                </a:solidFill>
                <a:latin typeface="Corbel" panose="020B0503020204020204"/>
              </a:rPr>
              <a:t>: in 2050 willen we klimaatneutraal zijn. Huishoudens installeren in hoog tempo zonnepanelen en warmtepompen, de industrie verduurzaamt en het elektrisch laden van auto's neemt een vlucht. </a:t>
            </a:r>
            <a:r>
              <a:rPr lang="nl-NL" b="1" dirty="0">
                <a:solidFill>
                  <a:schemeClr val="tx2"/>
                </a:solidFill>
                <a:latin typeface="Corbel" panose="020B0503020204020204"/>
              </a:rPr>
              <a:t>Nederland groeit </a:t>
            </a:r>
            <a:r>
              <a:rPr lang="nl-NL" dirty="0">
                <a:solidFill>
                  <a:schemeClr val="tx2"/>
                </a:solidFill>
                <a:latin typeface="Corbel" panose="020B0503020204020204"/>
              </a:rPr>
              <a:t>ook. Tot 2030 worden er 900.000 woningen bijgebouwd, de economie groeit en er komen nieuwe energieverbruikers, zoals </a:t>
            </a:r>
            <a:r>
              <a:rPr lang="nl-NL" dirty="0" err="1">
                <a:solidFill>
                  <a:schemeClr val="tx2"/>
                </a:solidFill>
                <a:latin typeface="Corbel" panose="020B0503020204020204"/>
              </a:rPr>
              <a:t>elektrolysers</a:t>
            </a:r>
            <a:r>
              <a:rPr lang="nl-NL" dirty="0">
                <a:solidFill>
                  <a:schemeClr val="tx2"/>
                </a:solidFill>
                <a:latin typeface="Corbel" panose="020B0503020204020204"/>
              </a:rPr>
              <a:t>. Dit leidt tot forse groei van de behoefte aan (duurzame) elektriciteit en andere duurzame energie. </a:t>
            </a:r>
          </a:p>
          <a:p>
            <a:pPr>
              <a:defRPr/>
            </a:pPr>
            <a:endParaRPr lang="nl-NL" sz="1200" dirty="0">
              <a:solidFill>
                <a:schemeClr val="tx2"/>
              </a:solidFill>
              <a:latin typeface="Corbel" panose="020B0503020204020204"/>
            </a:endParaRPr>
          </a:p>
          <a:p>
            <a:pPr>
              <a:defRPr/>
            </a:pPr>
            <a:r>
              <a:rPr lang="nl-NL" dirty="0">
                <a:solidFill>
                  <a:schemeClr val="tx2"/>
                </a:solidFill>
                <a:latin typeface="Corbel" panose="020B0503020204020204"/>
              </a:rPr>
              <a:t>De </a:t>
            </a:r>
            <a:r>
              <a:rPr lang="nl-NL" b="1" dirty="0">
                <a:solidFill>
                  <a:schemeClr val="tx2"/>
                </a:solidFill>
                <a:latin typeface="Corbel" panose="020B0503020204020204"/>
              </a:rPr>
              <a:t>impact </a:t>
            </a:r>
            <a:r>
              <a:rPr lang="nl-NL" dirty="0">
                <a:solidFill>
                  <a:schemeClr val="tx2"/>
                </a:solidFill>
                <a:latin typeface="Corbel" panose="020B0503020204020204"/>
              </a:rPr>
              <a:t>van deze ontwikkelingen op het energiesysteem is groot. In het toekomstig energiesysteem gebruiken we minder gas, is er meer verbruik en opwek van elektriciteit en meer decentrale opwek door kleinere aanbieders. Dit vereist meer energieopslag en conversie tussen elektriciteit, warmte, waterstof en andere (groene) gassen, en ook meer en andere energie-infrastructuur. Ingrijpende aanpassingen zijn noodzakelijk. </a:t>
            </a:r>
          </a:p>
          <a:p>
            <a:pPr>
              <a:defRPr/>
            </a:pPr>
            <a:endParaRPr lang="nl-NL" sz="1400" dirty="0">
              <a:solidFill>
                <a:schemeClr val="tx2"/>
              </a:solidFill>
              <a:latin typeface="Corbel" panose="020B0503020204020204"/>
            </a:endParaRPr>
          </a:p>
          <a:p>
            <a:pPr>
              <a:defRPr/>
            </a:pPr>
            <a:r>
              <a:rPr lang="nl-NL" dirty="0">
                <a:solidFill>
                  <a:schemeClr val="tx2"/>
                </a:solidFill>
                <a:latin typeface="Corbel" panose="020B0503020204020204"/>
              </a:rPr>
              <a:t>In het bestaande systeem is energie altijd en overal gegarandeerd. Deze vanzelfsprekendheid verdwijnt en dit knelt. Op steeds meer plaatsen is er </a:t>
            </a:r>
            <a:r>
              <a:rPr lang="nl-NL" b="1" dirty="0">
                <a:solidFill>
                  <a:schemeClr val="tx2"/>
                </a:solidFill>
                <a:latin typeface="Corbel" panose="020B0503020204020204"/>
              </a:rPr>
              <a:t>congestie op het elektriciteitsnet</a:t>
            </a:r>
            <a:r>
              <a:rPr lang="nl-NL" dirty="0">
                <a:solidFill>
                  <a:schemeClr val="tx2"/>
                </a:solidFill>
                <a:latin typeface="Corbel" panose="020B0503020204020204"/>
              </a:rPr>
              <a:t>. Bedrijven kunnen niet verduurzamen, nieuwe wijken, zonneparken en andere ontwikkelingen lopen vertraging op door onvoldoende capaciteit op het netwerk.</a:t>
            </a:r>
          </a:p>
          <a:p>
            <a:pPr>
              <a:defRPr/>
            </a:pPr>
            <a:endParaRPr lang="nl-NL" sz="1400" dirty="0">
              <a:solidFill>
                <a:schemeClr val="tx2"/>
              </a:solidFill>
              <a:latin typeface="Corbel" panose="020B0503020204020204"/>
            </a:endParaRPr>
          </a:p>
          <a:p>
            <a:pPr>
              <a:defRPr/>
            </a:pPr>
            <a:r>
              <a:rPr lang="nl-NL" dirty="0">
                <a:solidFill>
                  <a:schemeClr val="tx2"/>
                </a:solidFill>
                <a:latin typeface="Corbel" panose="020B0503020204020204"/>
              </a:rPr>
              <a:t>Het is noodzakelijk om razendsnel infrastructuur aan te leggen en te zoeken naar slimme oplossingen om vraag en aanbod beter in lijn te brengen. Maar niet alles kan tegelijk. We moeten ook </a:t>
            </a:r>
            <a:r>
              <a:rPr lang="nl-NL" b="1" dirty="0">
                <a:solidFill>
                  <a:schemeClr val="tx2"/>
                </a:solidFill>
                <a:latin typeface="Corbel" panose="020B0503020204020204"/>
              </a:rPr>
              <a:t>keuzes maken </a:t>
            </a:r>
            <a:r>
              <a:rPr lang="nl-NL" dirty="0">
                <a:solidFill>
                  <a:schemeClr val="tx2"/>
                </a:solidFill>
                <a:latin typeface="Corbel" panose="020B0503020204020204"/>
              </a:rPr>
              <a:t>welke ontwikkelingen mogelijk zijn en wat prioriteit heeft.</a:t>
            </a:r>
          </a:p>
          <a:p>
            <a:pPr>
              <a:defRPr/>
            </a:pPr>
            <a:endParaRPr lang="nl-NL" dirty="0">
              <a:solidFill>
                <a:schemeClr val="tx2"/>
              </a:solidFill>
              <a:latin typeface="Corbel" panose="020B0503020204020204"/>
            </a:endParaRPr>
          </a:p>
          <a:p>
            <a:pPr marR="0" lvl="0" algn="l" defTabSz="914400" rtl="0" eaLnBrk="1" fontAlgn="auto" latinLnBrk="0" hangingPunct="1">
              <a:lnSpc>
                <a:spcPct val="100000"/>
              </a:lnSpc>
              <a:spcBef>
                <a:spcPts val="0"/>
              </a:spcBef>
              <a:spcAft>
                <a:spcPts val="0"/>
              </a:spcAft>
              <a:buClrTx/>
              <a:buSzTx/>
              <a:tabLst/>
              <a:defRPr/>
            </a:pPr>
            <a:endParaRPr lang="nl-NL" dirty="0">
              <a:latin typeface="Corbel" panose="020B0503020204020204"/>
              <a:ea typeface="Calibri" panose="020F0502020204030204" pitchFamily="34" charset="0"/>
              <a:cs typeface="Times New Roman"/>
            </a:endParaRPr>
          </a:p>
        </p:txBody>
      </p:sp>
      <p:sp>
        <p:nvSpPr>
          <p:cNvPr id="9" name="Tijdelijke aanduiding voor dianummer 2">
            <a:extLst>
              <a:ext uri="{FF2B5EF4-FFF2-40B4-BE49-F238E27FC236}">
                <a16:creationId xmlns:a16="http://schemas.microsoft.com/office/drawing/2014/main" id="{1298A142-91B3-0342-B787-56F4497CB9CF}"/>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6</a:t>
            </a:fld>
            <a:endParaRPr lang="en-NL" sz="1200"/>
          </a:p>
        </p:txBody>
      </p:sp>
      <p:sp>
        <p:nvSpPr>
          <p:cNvPr id="10" name="Tijdelijke aanduiding voor voettekst 3">
            <a:extLst>
              <a:ext uri="{FF2B5EF4-FFF2-40B4-BE49-F238E27FC236}">
                <a16:creationId xmlns:a16="http://schemas.microsoft.com/office/drawing/2014/main" id="{1631C154-83E8-0249-81FC-2ED7EAEADBC0}"/>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200035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36A93D9E-BC5B-884C-AC6E-91AC61662855}"/>
              </a:ext>
            </a:extLst>
          </p:cNvPr>
          <p:cNvSpPr/>
          <p:nvPr/>
        </p:nvSpPr>
        <p:spPr>
          <a:xfrm rot="16200000">
            <a:off x="5772615" y="438615"/>
            <a:ext cx="646770" cy="121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lide Number Placeholder 3">
            <a:extLst>
              <a:ext uri="{FF2B5EF4-FFF2-40B4-BE49-F238E27FC236}">
                <a16:creationId xmlns:a16="http://schemas.microsoft.com/office/drawing/2014/main" id="{C4CAAF35-BFFB-4B96-B291-608A21E0D25F}"/>
              </a:ext>
            </a:extLst>
          </p:cNvPr>
          <p:cNvSpPr txBox="1">
            <a:spLocks/>
          </p:cNvSpPr>
          <p:nvPr/>
        </p:nvSpPr>
        <p:spPr>
          <a:xfrm>
            <a:off x="11588211" y="6460228"/>
            <a:ext cx="413359" cy="365125"/>
          </a:xfrm>
          <a:prstGeom prst="rect">
            <a:avLst/>
          </a:prstGeom>
        </p:spPr>
        <p:txBody>
          <a:bodyPr vert="horz" lIns="0" tIns="0" rIns="0" bIns="0" rtlCol="0" anchor="ctr"/>
          <a:lstStyle>
            <a:defPPr>
              <a:defRPr lang="en-NL"/>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rgbClr val="062554"/>
              </a:solidFill>
              <a:effectLst/>
              <a:uLnTx/>
              <a:uFillTx/>
              <a:latin typeface="Calibri" panose="020F050202020403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a:defRPr/>
            </a:pPr>
            <a:r>
              <a:rPr lang="nl-NL" sz="2400">
                <a:solidFill>
                  <a:schemeClr val="tx1"/>
                </a:solidFill>
                <a:latin typeface="Corbel"/>
              </a:rPr>
              <a:t>Maatschappelijke impact meer centraal</a:t>
            </a:r>
            <a:endParaRPr kumimoji="0" lang="nl-NL" sz="2400" b="1" i="0" u="none" strike="noStrike" kern="1200" cap="none" spc="0" normalizeH="0" baseline="0" noProof="0">
              <a:ln>
                <a:noFill/>
              </a:ln>
              <a:solidFill>
                <a:schemeClr val="tx1"/>
              </a:solidFill>
              <a:effectLst/>
              <a:uLnTx/>
              <a:uFillTx/>
              <a:latin typeface="Corbel"/>
              <a:ea typeface="+mj-ea"/>
              <a:cs typeface="+mj-cs"/>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5329055" cy="5016758"/>
          </a:xfrm>
          <a:prstGeom prst="rect">
            <a:avLst/>
          </a:prstGeom>
          <a:noFill/>
        </p:spPr>
        <p:txBody>
          <a:bodyPr wrap="square" lIns="91440" tIns="45720" rIns="91440" bIns="45720" numCol="1" spcCol="180000" rtlCol="0" anchor="t">
            <a:spAutoFit/>
          </a:bodyPr>
          <a:lstStyle/>
          <a:p>
            <a:pPr marL="285750" indent="-285750">
              <a:buFont typeface="Arial"/>
              <a:buChar char="•"/>
              <a:defRPr/>
            </a:pPr>
            <a:r>
              <a:rPr lang="nl-NL" sz="1600" dirty="0">
                <a:solidFill>
                  <a:schemeClr val="tx2"/>
                </a:solidFill>
                <a:latin typeface="Corbel" panose="020B0503020204020204"/>
              </a:rPr>
              <a:t>Betrouwbaarheid en leveringszekerheid waren tot dusver dominant in het onderhoud en de groei van de energievoorziening. Dat blijft ook zo. Daarbij komt </a:t>
            </a:r>
            <a:r>
              <a:rPr lang="nl-NL" sz="1600" b="1" dirty="0">
                <a:solidFill>
                  <a:schemeClr val="tx2"/>
                </a:solidFill>
                <a:latin typeface="Corbel" panose="020B0503020204020204"/>
              </a:rPr>
              <a:t>maatschappelijke impact </a:t>
            </a:r>
            <a:r>
              <a:rPr lang="nl-NL" sz="1600" dirty="0">
                <a:solidFill>
                  <a:schemeClr val="tx2"/>
                </a:solidFill>
                <a:latin typeface="Corbel" panose="020B0503020204020204"/>
              </a:rPr>
              <a:t>ook</a:t>
            </a:r>
            <a:r>
              <a:rPr lang="nl-NL" sz="1600" b="1" dirty="0">
                <a:solidFill>
                  <a:schemeClr val="tx2"/>
                </a:solidFill>
                <a:latin typeface="Corbel" panose="020B0503020204020204"/>
              </a:rPr>
              <a:t> </a:t>
            </a:r>
            <a:r>
              <a:rPr lang="nl-NL" sz="1600" dirty="0">
                <a:solidFill>
                  <a:schemeClr val="tx2"/>
                </a:solidFill>
                <a:latin typeface="Corbel" panose="020B0503020204020204"/>
              </a:rPr>
              <a:t>meer centraal te staan. Welke woonwijken zijn wanneer mogelijk? Hoe en waar kan industrie verduurzamen? En in welk tempo elektrificeren we de mobiliteit? De beschikbaarheid van energie-infrastructuur is in alle gevallen cruciaal. </a:t>
            </a:r>
          </a:p>
          <a:p>
            <a:pPr marL="285750" indent="-285750">
              <a:buFont typeface="Arial"/>
              <a:buChar char="•"/>
              <a:defRPr/>
            </a:pPr>
            <a:endParaRPr lang="nl-NL" sz="1600" dirty="0">
              <a:solidFill>
                <a:schemeClr val="tx2"/>
              </a:solidFill>
              <a:latin typeface="Corbel" panose="020B0503020204020204"/>
            </a:endParaRPr>
          </a:p>
          <a:p>
            <a:pPr marL="285750" indent="-285750">
              <a:buFont typeface="Arial"/>
              <a:buChar char="•"/>
              <a:defRPr/>
            </a:pPr>
            <a:r>
              <a:rPr lang="nl-NL" sz="1600" dirty="0">
                <a:solidFill>
                  <a:schemeClr val="tx2"/>
                </a:solidFill>
                <a:latin typeface="Corbel" panose="020B0503020204020204"/>
              </a:rPr>
              <a:t>De veranderingen in het energiesysteem vragen </a:t>
            </a:r>
            <a:r>
              <a:rPr lang="nl-NL" sz="1600" b="1" dirty="0">
                <a:solidFill>
                  <a:schemeClr val="tx2"/>
                </a:solidFill>
                <a:latin typeface="Corbel" panose="020B0503020204020204"/>
              </a:rPr>
              <a:t>meer ruimte </a:t>
            </a:r>
            <a:r>
              <a:rPr lang="nl-NL" sz="1600" dirty="0">
                <a:solidFill>
                  <a:schemeClr val="tx2"/>
                </a:solidFill>
                <a:latin typeface="Corbel" panose="020B0503020204020204"/>
              </a:rPr>
              <a:t>voor onder meer stations, kabels, leidingen en opslag. De druk op de ruimte is groot in ons land. Ook voor andere maatschappelijke opgaven is ruimte nodig. Dit betekent dat we keuzes moeten maken op alle bestuurlijke niveaus. </a:t>
            </a:r>
          </a:p>
          <a:p>
            <a:pPr marL="285750" indent="-285750">
              <a:buFont typeface="Arial"/>
              <a:buChar char="•"/>
              <a:defRPr/>
            </a:pPr>
            <a:endParaRPr lang="nl-NL" sz="1600" dirty="0">
              <a:solidFill>
                <a:schemeClr val="tx2"/>
              </a:solidFill>
              <a:latin typeface="Corbel" panose="020B0503020204020204"/>
            </a:endParaRPr>
          </a:p>
          <a:p>
            <a:pPr marL="285750" indent="-285750">
              <a:buFont typeface="Arial"/>
              <a:buChar char="•"/>
              <a:defRPr/>
            </a:pPr>
            <a:r>
              <a:rPr lang="nl-NL" sz="1600" dirty="0">
                <a:solidFill>
                  <a:schemeClr val="tx2"/>
                </a:solidFill>
                <a:latin typeface="Corbel" panose="020B0503020204020204"/>
              </a:rPr>
              <a:t>Het plannen van woonwijken, bedrijventerreinen, verduurzamen etc. moet plaatsvinden in samenhang met het programmeren van energie-infrastructuur. Hiervoor is een </a:t>
            </a:r>
            <a:r>
              <a:rPr lang="nl-NL" sz="1600" b="1" dirty="0">
                <a:solidFill>
                  <a:schemeClr val="tx2"/>
                </a:solidFill>
                <a:latin typeface="Corbel" panose="020B0503020204020204"/>
              </a:rPr>
              <a:t>andere manier van werken </a:t>
            </a:r>
            <a:r>
              <a:rPr lang="nl-NL" sz="1600" dirty="0">
                <a:solidFill>
                  <a:schemeClr val="tx2"/>
                </a:solidFill>
                <a:latin typeface="Corbel" panose="020B0503020204020204"/>
              </a:rPr>
              <a:t>nodig. </a:t>
            </a:r>
          </a:p>
        </p:txBody>
      </p:sp>
      <p:sp>
        <p:nvSpPr>
          <p:cNvPr id="9" name="Tijdelijke aanduiding voor dianummer 2">
            <a:extLst>
              <a:ext uri="{FF2B5EF4-FFF2-40B4-BE49-F238E27FC236}">
                <a16:creationId xmlns:a16="http://schemas.microsoft.com/office/drawing/2014/main" id="{F745CAE3-0156-3C46-841E-2338818439EA}"/>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7</a:t>
            </a:fld>
            <a:endParaRPr lang="en-NL" sz="1200"/>
          </a:p>
        </p:txBody>
      </p:sp>
      <p:sp>
        <p:nvSpPr>
          <p:cNvPr id="10" name="Tijdelijke aanduiding voor voettekst 3">
            <a:extLst>
              <a:ext uri="{FF2B5EF4-FFF2-40B4-BE49-F238E27FC236}">
                <a16:creationId xmlns:a16="http://schemas.microsoft.com/office/drawing/2014/main" id="{945BC8FF-8850-4E47-9ED8-94F822591AEC}"/>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4" name="Afbeelding 3" descr="Afbeelding met tekst, visitekaartje&#10;&#10;Automatisch gegenereerde beschrijving">
            <a:extLst>
              <a:ext uri="{FF2B5EF4-FFF2-40B4-BE49-F238E27FC236}">
                <a16:creationId xmlns:a16="http://schemas.microsoft.com/office/drawing/2014/main" id="{451F8D25-6109-174D-8BBB-CA39D89E4A91}"/>
              </a:ext>
            </a:extLst>
          </p:cNvPr>
          <p:cNvPicPr>
            <a:picLocks noChangeAspect="1"/>
          </p:cNvPicPr>
          <p:nvPr/>
        </p:nvPicPr>
        <p:blipFill rotWithShape="1">
          <a:blip r:embed="rId3">
            <a:extLst>
              <a:ext uri="{28A0092B-C50C-407E-A947-70E740481C1C}">
                <a14:useLocalDpi xmlns:a14="http://schemas.microsoft.com/office/drawing/2010/main" val="0"/>
              </a:ext>
            </a:extLst>
          </a:blip>
          <a:srcRect l="15751" r="16340"/>
          <a:stretch/>
        </p:blipFill>
        <p:spPr>
          <a:xfrm>
            <a:off x="6713559" y="1425338"/>
            <a:ext cx="4821151" cy="3543784"/>
          </a:xfrm>
          <a:prstGeom prst="rect">
            <a:avLst/>
          </a:prstGeom>
        </p:spPr>
      </p:pic>
    </p:spTree>
    <p:extLst>
      <p:ext uri="{BB962C8B-B14F-4D97-AF65-F5344CB8AC3E}">
        <p14:creationId xmlns:p14="http://schemas.microsoft.com/office/powerpoint/2010/main" val="32077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4F5209F9-EC00-D840-AF9E-76B0A00BA2A4}"/>
              </a:ext>
            </a:extLst>
          </p:cNvPr>
          <p:cNvSpPr/>
          <p:nvPr/>
        </p:nvSpPr>
        <p:spPr>
          <a:xfrm rot="16200000">
            <a:off x="5776389" y="442386"/>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0AD84A64-D921-8549-A026-A25AE1D38E1D}"/>
              </a:ext>
            </a:extLst>
          </p:cNvPr>
          <p:cNvSpPr txBox="1"/>
          <p:nvPr/>
        </p:nvSpPr>
        <p:spPr>
          <a:xfrm>
            <a:off x="-73076" y="4626151"/>
            <a:ext cx="121945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b="1" dirty="0">
                <a:solidFill>
                  <a:schemeClr val="bg2"/>
                </a:solidFill>
                <a:latin typeface="Corbel" panose="020B0503020204020204"/>
              </a:rPr>
              <a:t>Nieuwe manier van werken</a:t>
            </a:r>
            <a:endParaRPr kumimoji="0" lang="nl-NL" sz="2400" b="0" i="1" u="none" strike="noStrike" kern="1200" cap="none" spc="0" normalizeH="0" baseline="0" noProof="0" dirty="0">
              <a:ln>
                <a:noFill/>
              </a:ln>
              <a:solidFill>
                <a:schemeClr val="bg2"/>
              </a:solidFill>
              <a:effectLst/>
              <a:uLnTx/>
              <a:uFillTx/>
              <a:latin typeface="Corbel" panose="020B0503020204020204"/>
              <a:ea typeface="+mn-ea"/>
              <a:cs typeface="+mn-cs"/>
            </a:endParaRPr>
          </a:p>
        </p:txBody>
      </p:sp>
      <p:sp>
        <p:nvSpPr>
          <p:cNvPr id="10" name="Tijdelijke aanduiding voor dianummer 2">
            <a:extLst>
              <a:ext uri="{FF2B5EF4-FFF2-40B4-BE49-F238E27FC236}">
                <a16:creationId xmlns:a16="http://schemas.microsoft.com/office/drawing/2014/main" id="{BB86FFCB-591B-FF49-AC4A-FB94608B31AF}"/>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8</a:t>
            </a:fld>
            <a:endParaRPr lang="en-NL" sz="1200"/>
          </a:p>
        </p:txBody>
      </p:sp>
      <p:sp>
        <p:nvSpPr>
          <p:cNvPr id="11" name="Tijdelijke aanduiding voor voettekst 3">
            <a:extLst>
              <a:ext uri="{FF2B5EF4-FFF2-40B4-BE49-F238E27FC236}">
                <a16:creationId xmlns:a16="http://schemas.microsoft.com/office/drawing/2014/main" id="{DD992806-89E8-704A-8BBE-65B37C913FFA}"/>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pic>
        <p:nvPicPr>
          <p:cNvPr id="6" name="Afbeelding 5" descr="Afbeelding met tekst, speelgoed&#10;&#10;Automatisch gegenereerde beschrijving">
            <a:extLst>
              <a:ext uri="{FF2B5EF4-FFF2-40B4-BE49-F238E27FC236}">
                <a16:creationId xmlns:a16="http://schemas.microsoft.com/office/drawing/2014/main" id="{8C1D3E52-E2ED-F848-B65B-BED16421D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316"/>
            <a:ext cx="12192000" cy="3444462"/>
          </a:xfrm>
          <a:prstGeom prst="rect">
            <a:avLst/>
          </a:prstGeom>
        </p:spPr>
      </p:pic>
    </p:spTree>
    <p:extLst>
      <p:ext uri="{BB962C8B-B14F-4D97-AF65-F5344CB8AC3E}">
        <p14:creationId xmlns:p14="http://schemas.microsoft.com/office/powerpoint/2010/main" val="156619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0B86B062-3857-6C4E-A70D-489544635271}"/>
              </a:ext>
            </a:extLst>
          </p:cNvPr>
          <p:cNvSpPr/>
          <p:nvPr/>
        </p:nvSpPr>
        <p:spPr>
          <a:xfrm rot="16200000">
            <a:off x="5768843" y="442387"/>
            <a:ext cx="646770" cy="1218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5" name="Titel 1">
            <a:extLst>
              <a:ext uri="{FF2B5EF4-FFF2-40B4-BE49-F238E27FC236}">
                <a16:creationId xmlns:a16="http://schemas.microsoft.com/office/drawing/2014/main" id="{EF82556C-F206-4580-A882-152899D96677}"/>
              </a:ext>
            </a:extLst>
          </p:cNvPr>
          <p:cNvSpPr txBox="1">
            <a:spLocks/>
          </p:cNvSpPr>
          <p:nvPr/>
        </p:nvSpPr>
        <p:spPr>
          <a:xfrm>
            <a:off x="502578" y="237013"/>
            <a:ext cx="10984848" cy="8172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b="1" i="0" kern="1200">
                <a:solidFill>
                  <a:srgbClr val="FF7C00"/>
                </a:solidFill>
                <a:latin typeface="Verdana"/>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u="none" strike="noStrike" kern="1200" cap="none" spc="0" normalizeH="0" baseline="0" noProof="0">
                <a:ln>
                  <a:noFill/>
                </a:ln>
                <a:solidFill>
                  <a:srgbClr val="042650"/>
                </a:solidFill>
                <a:effectLst/>
                <a:uLnTx/>
                <a:uFillTx/>
                <a:latin typeface="+mj-lt"/>
                <a:ea typeface="Open Sans" panose="020B0606030504020204" pitchFamily="34" charset="0"/>
                <a:cs typeface="Open Sans" panose="020B0606030504020204" pitchFamily="34" charset="0"/>
              </a:rPr>
              <a:t>Gezamenlijk keuzes maken</a:t>
            </a:r>
            <a:endParaRPr kumimoji="0" lang="nl-NL" sz="3600" u="none" strike="noStrike" kern="1200" cap="none" spc="0" normalizeH="0" baseline="0" noProof="0">
              <a:ln>
                <a:noFill/>
              </a:ln>
              <a:solidFill>
                <a:srgbClr val="042650"/>
              </a:solidFill>
              <a:effectLst/>
              <a:uLnTx/>
              <a:uFillTx/>
              <a:latin typeface="+mj-lt"/>
              <a:ea typeface="Open Sans" panose="020B0606030504020204" pitchFamily="34" charset="0"/>
              <a:cs typeface="Open Sans" panose="020B0606030504020204" pitchFamily="34" charset="0"/>
            </a:endParaRPr>
          </a:p>
        </p:txBody>
      </p:sp>
      <p:sp>
        <p:nvSpPr>
          <p:cNvPr id="2" name="Tekstvak 1">
            <a:extLst>
              <a:ext uri="{FF2B5EF4-FFF2-40B4-BE49-F238E27FC236}">
                <a16:creationId xmlns:a16="http://schemas.microsoft.com/office/drawing/2014/main" id="{067D106D-3E5B-41CF-BD4C-38BC02B9D973}"/>
              </a:ext>
            </a:extLst>
          </p:cNvPr>
          <p:cNvSpPr txBox="1"/>
          <p:nvPr/>
        </p:nvSpPr>
        <p:spPr>
          <a:xfrm>
            <a:off x="502578" y="1054282"/>
            <a:ext cx="10875459" cy="5201424"/>
          </a:xfrm>
          <a:prstGeom prst="rect">
            <a:avLst/>
          </a:prstGeom>
          <a:noFill/>
        </p:spPr>
        <p:txBody>
          <a:bodyPr wrap="square" lIns="91440" tIns="45720" rIns="91440" bIns="45720" numCol="1" spcCol="180000" rtlCol="0" anchor="t">
            <a:spAutoFit/>
          </a:bodyPr>
          <a:lstStyle/>
          <a:p>
            <a:pPr>
              <a:defRPr/>
            </a:pPr>
            <a:r>
              <a:rPr kumimoji="0" lang="nl-NL" sz="1800" u="none" strike="noStrike" kern="1200" cap="none" spc="0" normalizeH="0" baseline="0" noProof="0" dirty="0">
                <a:ln>
                  <a:noFill/>
                </a:ln>
                <a:solidFill>
                  <a:srgbClr val="042650"/>
                </a:solidFill>
                <a:effectLst/>
                <a:uLnTx/>
                <a:uFillTx/>
                <a:latin typeface="Corbel" panose="020B0503020204020204"/>
              </a:rPr>
              <a:t>Het </a:t>
            </a:r>
            <a:r>
              <a:rPr kumimoji="0" lang="nl-NL" sz="1800" b="1" u="none" strike="noStrike" kern="1200" cap="none" spc="0" normalizeH="0" baseline="0" noProof="0" dirty="0">
                <a:ln>
                  <a:noFill/>
                </a:ln>
                <a:solidFill>
                  <a:srgbClr val="042650"/>
                </a:solidFill>
                <a:effectLst/>
                <a:uLnTx/>
                <a:uFillTx/>
                <a:latin typeface="Corbel" panose="020B0503020204020204"/>
              </a:rPr>
              <a:t>energiesysteem is noodzakelijk voor ontwikkelingen </a:t>
            </a:r>
            <a:r>
              <a:rPr kumimoji="0" lang="nl-NL" sz="1800" u="none" strike="noStrike" kern="1200" cap="none" spc="0" normalizeH="0" baseline="0" noProof="0" dirty="0">
                <a:ln>
                  <a:noFill/>
                </a:ln>
                <a:solidFill>
                  <a:srgbClr val="042650"/>
                </a:solidFill>
                <a:effectLst/>
                <a:uLnTx/>
                <a:uFillTx/>
                <a:latin typeface="Corbel" panose="020B0503020204020204"/>
              </a:rPr>
              <a:t>als</a:t>
            </a:r>
            <a:r>
              <a:rPr kumimoji="0" lang="nl-NL" sz="1800" b="1" u="none" strike="noStrike" kern="1200" cap="none" spc="0" normalizeH="0" baseline="0" noProof="0" dirty="0">
                <a:ln>
                  <a:noFill/>
                </a:ln>
                <a:solidFill>
                  <a:srgbClr val="042650"/>
                </a:solidFill>
                <a:effectLst/>
                <a:uLnTx/>
                <a:uFillTx/>
                <a:latin typeface="Corbel" panose="020B0503020204020204"/>
              </a:rPr>
              <a:t> </a:t>
            </a:r>
            <a:r>
              <a:rPr kumimoji="0" lang="nl-NL" sz="1800" u="none" strike="noStrike" kern="1200" cap="none" spc="0" normalizeH="0" baseline="0" noProof="0" dirty="0">
                <a:ln>
                  <a:noFill/>
                </a:ln>
                <a:solidFill>
                  <a:srgbClr val="042650"/>
                </a:solidFill>
                <a:effectLst/>
                <a:uLnTx/>
                <a:uFillTx/>
                <a:latin typeface="Corbel" panose="020B0503020204020204"/>
              </a:rPr>
              <a:t>woonwijken, bedrijventerreinen, verduurzaming, etc. Maar we kunnen niet alle hoogspanningsstations, elektriciteitskabels en waterstofleidingen die nodig zijn, tegelijk aanleggen.</a:t>
            </a:r>
            <a:r>
              <a:rPr lang="nl-NL" dirty="0">
                <a:solidFill>
                  <a:srgbClr val="042650"/>
                </a:solidFill>
                <a:latin typeface="Corbel" panose="020B0503020204020204"/>
              </a:rPr>
              <a:t> </a:t>
            </a:r>
            <a:endParaRPr kumimoji="0" lang="nl-NL" sz="1800" u="none" strike="noStrike" kern="1200" cap="none" spc="0" normalizeH="0" baseline="0" noProof="0" dirty="0">
              <a:ln>
                <a:noFill/>
              </a:ln>
              <a:solidFill>
                <a:srgbClr val="042650"/>
              </a:solidFill>
              <a:effectLst/>
              <a:uLnTx/>
              <a:uFillTx/>
              <a:latin typeface="Corbel" panose="020B0503020204020204"/>
            </a:endParaRPr>
          </a:p>
          <a:p>
            <a:pPr marR="0" lvl="0" algn="l" defTabSz="914400" rtl="0" eaLnBrk="1" fontAlgn="auto" latinLnBrk="0" hangingPunct="1">
              <a:lnSpc>
                <a:spcPct val="100000"/>
              </a:lnSpc>
              <a:spcBef>
                <a:spcPts val="0"/>
              </a:spcBef>
              <a:spcAft>
                <a:spcPts val="0"/>
              </a:spcAft>
              <a:buClrTx/>
              <a:buSzTx/>
              <a:tabLst/>
              <a:defRPr/>
            </a:pPr>
            <a:endParaRPr kumimoji="0" lang="nl-NL" sz="1800" u="none" strike="noStrike" kern="1200" cap="none" spc="0" normalizeH="0" baseline="0" noProof="0" dirty="0">
              <a:ln>
                <a:noFill/>
              </a:ln>
              <a:solidFill>
                <a:srgbClr val="042650"/>
              </a:solidFill>
              <a:effectLst/>
              <a:uLnTx/>
              <a:uFillTx/>
              <a:latin typeface="Corbel" panose="020B0503020204020204"/>
            </a:endParaRPr>
          </a:p>
          <a:p>
            <a:pPr>
              <a:defRPr/>
            </a:pPr>
            <a:r>
              <a:rPr kumimoji="0" lang="nl-NL" sz="1800" u="none" strike="noStrike" kern="1200" cap="none" spc="0" normalizeH="0" baseline="0" noProof="0" dirty="0">
                <a:ln>
                  <a:noFill/>
                </a:ln>
                <a:solidFill>
                  <a:srgbClr val="042650"/>
                </a:solidFill>
                <a:effectLst/>
                <a:uLnTx/>
                <a:uFillTx/>
                <a:latin typeface="Corbel" panose="020B0503020204020204"/>
              </a:rPr>
              <a:t>Dit betekent dat overheden, netbeheerders en andere partijen </a:t>
            </a:r>
            <a:r>
              <a:rPr kumimoji="0" lang="nl-NL" sz="1800" b="1" u="none" strike="noStrike" kern="1200" cap="none" spc="0" normalizeH="0" baseline="0" noProof="0" dirty="0">
                <a:ln>
                  <a:noFill/>
                </a:ln>
                <a:solidFill>
                  <a:srgbClr val="042650"/>
                </a:solidFill>
                <a:effectLst/>
                <a:uLnTx/>
                <a:uFillTx/>
                <a:latin typeface="Corbel" panose="020B0503020204020204"/>
              </a:rPr>
              <a:t>gezamenlijk keuzes </a:t>
            </a:r>
            <a:r>
              <a:rPr kumimoji="0" lang="nl-NL" sz="1800" u="none" strike="noStrike" kern="1200" cap="none" spc="0" normalizeH="0" baseline="0" noProof="0" dirty="0">
                <a:ln>
                  <a:noFill/>
                </a:ln>
                <a:solidFill>
                  <a:srgbClr val="042650"/>
                </a:solidFill>
                <a:effectLst/>
                <a:uLnTx/>
                <a:uFillTx/>
                <a:latin typeface="Corbel" panose="020B0503020204020204"/>
              </a:rPr>
              <a:t>moeten maken voor het energiesysteem, in samenhang met de ruimtelijke ordening. Dit is voor alle partijen nieuw.</a:t>
            </a:r>
            <a:r>
              <a:rPr lang="nl-NL" dirty="0">
                <a:solidFill>
                  <a:srgbClr val="042650"/>
                </a:solidFill>
                <a:latin typeface="Corbel" panose="020B0503020204020204"/>
              </a:rPr>
              <a:t> </a:t>
            </a:r>
            <a:endParaRPr lang="nl-NL" sz="1800" u="none" strike="noStrike" kern="1200" cap="none" spc="0" normalizeH="0" baseline="0" noProof="0" dirty="0">
              <a:ln>
                <a:noFill/>
              </a:ln>
              <a:solidFill>
                <a:srgbClr val="042650"/>
              </a:solidFill>
              <a:effectLst/>
              <a:uLnTx/>
              <a:uFillTx/>
              <a:latin typeface="Corbel" panose="020B0503020204020204"/>
            </a:endParaRPr>
          </a:p>
          <a:p>
            <a:pPr marR="0" lvl="0" algn="l" defTabSz="914400" rtl="0" eaLnBrk="1" fontAlgn="auto" latinLnBrk="0" hangingPunct="1">
              <a:lnSpc>
                <a:spcPct val="100000"/>
              </a:lnSpc>
              <a:spcBef>
                <a:spcPts val="0"/>
              </a:spcBef>
              <a:spcAft>
                <a:spcPts val="0"/>
              </a:spcAft>
              <a:buClrTx/>
              <a:buSzTx/>
              <a:tabLst/>
              <a:defRPr/>
            </a:pPr>
            <a:endParaRPr kumimoji="0" lang="nl-NL" sz="1800" u="none" strike="noStrike" kern="1200" cap="none" spc="0" normalizeH="0" baseline="0" noProof="0" dirty="0">
              <a:ln>
                <a:noFill/>
              </a:ln>
              <a:solidFill>
                <a:srgbClr val="042650"/>
              </a:solidFill>
              <a:effectLst/>
              <a:uLnTx/>
              <a:uFillTx/>
              <a:latin typeface="Corbel" panose="020B0503020204020204"/>
            </a:endParaRPr>
          </a:p>
          <a:p>
            <a:pPr>
              <a:defRPr/>
            </a:pPr>
            <a:r>
              <a:rPr kumimoji="0" lang="nl-NL" sz="1800" u="none" strike="noStrike" kern="1200" cap="none" spc="0" normalizeH="0" baseline="0" noProof="0" dirty="0">
                <a:ln>
                  <a:noFill/>
                </a:ln>
                <a:solidFill>
                  <a:srgbClr val="042650"/>
                </a:solidFill>
                <a:effectLst/>
                <a:uLnTx/>
                <a:uFillTx/>
                <a:latin typeface="Corbel" panose="020B0503020204020204"/>
              </a:rPr>
              <a:t>Hiervoor is de aanpak </a:t>
            </a:r>
            <a:r>
              <a:rPr kumimoji="0" lang="nl-NL" sz="1800" b="1" u="none" strike="noStrike" kern="1200" cap="none" spc="0" normalizeH="0" baseline="0" noProof="0" dirty="0">
                <a:ln>
                  <a:noFill/>
                </a:ln>
                <a:solidFill>
                  <a:srgbClr val="042650"/>
                </a:solidFill>
                <a:effectLst/>
                <a:uLnTx/>
                <a:uFillTx/>
                <a:latin typeface="Corbel" panose="020B0503020204020204"/>
              </a:rPr>
              <a:t>'integraal programmeren van het energiesysteem</a:t>
            </a:r>
            <a:r>
              <a:rPr kumimoji="0" lang="nl-NL" sz="1800" b="1" u="none" strike="noStrike" kern="1200" cap="none" spc="0" normalizeH="0" baseline="30000" noProof="0" dirty="0">
                <a:ln>
                  <a:noFill/>
                </a:ln>
                <a:solidFill>
                  <a:srgbClr val="042650"/>
                </a:solidFill>
                <a:effectLst/>
                <a:uLnTx/>
                <a:uFillTx/>
                <a:latin typeface="Corbel" panose="020B0503020204020204"/>
              </a:rPr>
              <a:t>1</a:t>
            </a:r>
            <a:r>
              <a:rPr kumimoji="0" lang="nl-NL" sz="1800" b="1" u="none" strike="noStrike" kern="1200" cap="none" spc="0" normalizeH="0" baseline="0" noProof="0" dirty="0">
                <a:ln>
                  <a:noFill/>
                </a:ln>
                <a:solidFill>
                  <a:srgbClr val="042650"/>
                </a:solidFill>
                <a:effectLst/>
                <a:uLnTx/>
                <a:uFillTx/>
                <a:latin typeface="Corbel" panose="020B0503020204020204"/>
              </a:rPr>
              <a:t>'</a:t>
            </a:r>
            <a:r>
              <a:rPr kumimoji="0" lang="nl-NL" sz="1800" b="1" u="none" strike="noStrike" kern="1200" cap="none" spc="0" normalizeH="0" baseline="30000" noProof="0" dirty="0">
                <a:ln>
                  <a:noFill/>
                </a:ln>
                <a:solidFill>
                  <a:srgbClr val="042650"/>
                </a:solidFill>
                <a:effectLst/>
                <a:uLnTx/>
                <a:uFillTx/>
                <a:latin typeface="Corbel" panose="020B0503020204020204"/>
              </a:rPr>
              <a:t> </a:t>
            </a:r>
            <a:r>
              <a:rPr kumimoji="0" lang="nl-NL" sz="1800" u="none" strike="noStrike" kern="1200" cap="none" spc="0" normalizeH="0" baseline="0" noProof="0" dirty="0">
                <a:ln>
                  <a:noFill/>
                </a:ln>
                <a:solidFill>
                  <a:srgbClr val="042650"/>
                </a:solidFill>
                <a:effectLst/>
                <a:uLnTx/>
                <a:uFillTx/>
                <a:latin typeface="Corbel" panose="020B0503020204020204"/>
              </a:rPr>
              <a:t>uitgewerkt. Provincies, gemeenten, het rijk en de netbeheerders maken hierin</a:t>
            </a:r>
            <a:r>
              <a:rPr lang="nl-NL" dirty="0">
                <a:solidFill>
                  <a:srgbClr val="042650"/>
                </a:solidFill>
                <a:latin typeface="Corbel" panose="020B0503020204020204"/>
              </a:rPr>
              <a:t> </a:t>
            </a:r>
            <a:r>
              <a:rPr lang="nl-NL" dirty="0">
                <a:latin typeface="Corbel" panose="020B0503020204020204"/>
              </a:rPr>
              <a:t>– ieder vanuit de eigen</a:t>
            </a:r>
            <a:r>
              <a:rPr kumimoji="0" lang="nl-NL" sz="1800" u="none" strike="noStrike" kern="1200" cap="none" spc="0" normalizeH="0" baseline="0" noProof="0" dirty="0">
                <a:ln>
                  <a:noFill/>
                </a:ln>
                <a:effectLst/>
                <a:uLnTx/>
                <a:uFillTx/>
                <a:latin typeface="Corbel" panose="020B0503020204020204"/>
              </a:rPr>
              <a:t> </a:t>
            </a:r>
            <a:r>
              <a:rPr lang="nl-NL" dirty="0">
                <a:latin typeface="Corbel" panose="020B0503020204020204"/>
              </a:rPr>
              <a:t>verantwoordelijkheid - </a:t>
            </a:r>
            <a:r>
              <a:rPr kumimoji="0" lang="nl-NL" sz="1800" u="none" strike="noStrike" kern="1200" cap="none" spc="0" normalizeH="0" baseline="0" noProof="0" dirty="0">
                <a:ln>
                  <a:noFill/>
                </a:ln>
                <a:solidFill>
                  <a:srgbClr val="042650"/>
                </a:solidFill>
                <a:effectLst/>
                <a:uLnTx/>
                <a:uFillTx/>
                <a:latin typeface="Corbel" panose="020B0503020204020204"/>
              </a:rPr>
              <a:t>gezamenlijk keuzes voor de toekomst van het energiesysteem op de middellange termijn (2025 - 2030 en verder).</a:t>
            </a:r>
            <a:r>
              <a:rPr lang="nl-NL" dirty="0">
                <a:solidFill>
                  <a:srgbClr val="042650"/>
                </a:solidFill>
                <a:latin typeface="Corbel" panose="020B0503020204020204"/>
              </a:rPr>
              <a:t> </a:t>
            </a:r>
            <a:endParaRPr lang="nl-NL" sz="1800" u="none" strike="noStrike" kern="1200" cap="none" spc="0" normalizeH="0" baseline="0" noProof="0" dirty="0">
              <a:ln>
                <a:noFill/>
              </a:ln>
              <a:solidFill>
                <a:srgbClr val="042650"/>
              </a:solidFill>
              <a:effectLst/>
              <a:uLnTx/>
              <a:uFillTx/>
              <a:latin typeface="Corbel" panose="020B0503020204020204"/>
            </a:endParaRPr>
          </a:p>
          <a:p>
            <a:pPr marR="0" lvl="0" algn="l" defTabSz="914400" rtl="0" eaLnBrk="1" fontAlgn="auto" latinLnBrk="0" hangingPunct="1">
              <a:lnSpc>
                <a:spcPct val="100000"/>
              </a:lnSpc>
              <a:spcBef>
                <a:spcPts val="0"/>
              </a:spcBef>
              <a:spcAft>
                <a:spcPts val="0"/>
              </a:spcAft>
              <a:buClrTx/>
              <a:buSzTx/>
              <a:tabLst/>
              <a:defRPr/>
            </a:pPr>
            <a:endParaRPr kumimoji="0" lang="nl-NL" sz="1800" u="none" strike="noStrike" kern="1200" cap="none" spc="0" normalizeH="0" baseline="0" noProof="0" dirty="0">
              <a:ln>
                <a:noFill/>
              </a:ln>
              <a:solidFill>
                <a:srgbClr val="042650"/>
              </a:solidFill>
              <a:effectLst/>
              <a:uLnTx/>
              <a:uFillTx/>
              <a:latin typeface="Corbel" panose="020B0503020204020204"/>
            </a:endParaRPr>
          </a:p>
          <a:p>
            <a:pPr>
              <a:defRPr/>
            </a:pPr>
            <a:r>
              <a:rPr kumimoji="0" lang="nl-NL" sz="1800" u="none" strike="noStrike" kern="1200" cap="none" spc="0" normalizeH="0" baseline="0" noProof="0" dirty="0">
                <a:ln>
                  <a:noFill/>
                </a:ln>
                <a:solidFill>
                  <a:srgbClr val="042650"/>
                </a:solidFill>
                <a:effectLst/>
                <a:uLnTx/>
                <a:uFillTx/>
                <a:latin typeface="Corbel" panose="020B0503020204020204"/>
              </a:rPr>
              <a:t>Het doel is vraag, aanbod en energie-infrastructuur </a:t>
            </a:r>
            <a:r>
              <a:rPr kumimoji="0" lang="nl-NL" sz="1800" b="1" u="none" strike="noStrike" kern="1200" cap="none" spc="0" normalizeH="0" baseline="0" noProof="0" dirty="0">
                <a:ln>
                  <a:noFill/>
                </a:ln>
                <a:solidFill>
                  <a:srgbClr val="042650"/>
                </a:solidFill>
                <a:effectLst/>
                <a:uLnTx/>
                <a:uFillTx/>
                <a:latin typeface="Corbel" panose="020B0503020204020204"/>
              </a:rPr>
              <a:t>in samenhang </a:t>
            </a:r>
            <a:r>
              <a:rPr kumimoji="0" lang="nl-NL" sz="1800" u="none" strike="noStrike" kern="1200" cap="none" spc="0" normalizeH="0" baseline="0" noProof="0" dirty="0">
                <a:ln>
                  <a:noFill/>
                </a:ln>
                <a:solidFill>
                  <a:srgbClr val="042650"/>
                </a:solidFill>
                <a:effectLst/>
                <a:uLnTx/>
                <a:uFillTx/>
                <a:latin typeface="Corbel" panose="020B0503020204020204"/>
              </a:rPr>
              <a:t>te ontwikkelen en versnellen voor die locaties waar bouwen, verduurzamen, laadpalen en andere ontwikkelingen de grootste prioriteit hebben, en de realisatie </a:t>
            </a:r>
            <a:r>
              <a:rPr lang="nl-NL" dirty="0">
                <a:solidFill>
                  <a:srgbClr val="042650"/>
                </a:solidFill>
                <a:latin typeface="Corbel" panose="020B0503020204020204"/>
              </a:rPr>
              <a:t>ervan te</a:t>
            </a:r>
            <a:r>
              <a:rPr kumimoji="0" lang="nl-NL" sz="1800" u="none" strike="noStrike" kern="1200" cap="none" spc="0" normalizeH="0" baseline="0" noProof="0" dirty="0">
                <a:ln>
                  <a:noFill/>
                </a:ln>
                <a:solidFill>
                  <a:srgbClr val="042650"/>
                </a:solidFill>
                <a:effectLst/>
                <a:uLnTx/>
                <a:uFillTx/>
                <a:latin typeface="Corbel" panose="020B0503020204020204"/>
              </a:rPr>
              <a:t> versnellen.</a:t>
            </a:r>
            <a:r>
              <a:rPr lang="nl-NL" dirty="0">
                <a:solidFill>
                  <a:srgbClr val="042650"/>
                </a:solidFill>
                <a:latin typeface="Corbel" panose="020B0503020204020204"/>
              </a:rPr>
              <a:t> </a:t>
            </a:r>
            <a:endParaRPr lang="nl-NL" sz="180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u="none" strike="noStrike" kern="1200" cap="none" spc="0" normalizeH="0" baseline="0" noProof="0" dirty="0">
              <a:ln>
                <a:noFill/>
              </a:ln>
              <a:solidFill>
                <a:srgbClr val="042650"/>
              </a:solidFill>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u="none" strike="noStrike" kern="1200" cap="none" spc="0" normalizeH="0" baseline="30000" noProof="0" dirty="0">
                <a:ln>
                  <a:noFill/>
                </a:ln>
                <a:solidFill>
                  <a:srgbClr val="042650"/>
                </a:solidFill>
                <a:effectLst/>
                <a:uLnTx/>
                <a:uFillTx/>
                <a:latin typeface="Corbel" panose="020B0503020204020204"/>
                <a:ea typeface="+mn-lt"/>
                <a:cs typeface="+mn-lt"/>
              </a:rPr>
              <a:t>1</a:t>
            </a:r>
            <a:r>
              <a:rPr kumimoji="0" lang="nl-NL" sz="1300" u="none" strike="noStrike" kern="1200" cap="none" spc="0" normalizeH="0" baseline="0" noProof="0" dirty="0">
                <a:ln>
                  <a:noFill/>
                </a:ln>
                <a:solidFill>
                  <a:srgbClr val="042650"/>
                </a:solidFill>
                <a:effectLst/>
                <a:uLnTx/>
                <a:uFillTx/>
                <a:latin typeface="Corbel" panose="020B0503020204020204"/>
                <a:ea typeface="+mn-lt"/>
                <a:cs typeface="+mn-lt"/>
              </a:rPr>
              <a:t> De aanpak voor Integraal Programmeren is uitgewerkt door de Werkgroep Integraal Programmeren, een samenwerking van Netbeheer Nederland, IPO, VNG, de ministeries van EZK, BZK en </a:t>
            </a:r>
            <a:r>
              <a:rPr kumimoji="0" lang="nl-NL" sz="1300" u="none" strike="noStrike" kern="1200" cap="none" spc="0" normalizeH="0" baseline="0" noProof="0" dirty="0" err="1">
                <a:ln>
                  <a:noFill/>
                </a:ln>
                <a:solidFill>
                  <a:srgbClr val="042650"/>
                </a:solidFill>
                <a:effectLst/>
                <a:uLnTx/>
                <a:uFillTx/>
                <a:latin typeface="Corbel" panose="020B0503020204020204"/>
                <a:ea typeface="+mn-lt"/>
                <a:cs typeface="+mn-lt"/>
              </a:rPr>
              <a:t>IenW</a:t>
            </a:r>
            <a:r>
              <a:rPr kumimoji="0" lang="nl-NL" sz="1300" u="none" strike="noStrike" kern="1200" cap="none" spc="0" normalizeH="0" baseline="0" noProof="0" dirty="0">
                <a:ln>
                  <a:noFill/>
                </a:ln>
                <a:solidFill>
                  <a:srgbClr val="042650"/>
                </a:solidFill>
                <a:effectLst/>
                <a:uLnTx/>
                <a:uFillTx/>
                <a:latin typeface="Corbel" panose="020B0503020204020204"/>
                <a:ea typeface="+mn-lt"/>
                <a:cs typeface="+mn-lt"/>
              </a:rPr>
              <a:t>, Nationaal Programma RES,  </a:t>
            </a:r>
            <a:r>
              <a:rPr lang="nl-NL" sz="1300" dirty="0">
                <a:solidFill>
                  <a:srgbClr val="042650"/>
                </a:solidFill>
                <a:latin typeface="Corbel" panose="020B0503020204020204"/>
                <a:ea typeface="+mn-lt"/>
                <a:cs typeface="+mn-lt"/>
              </a:rPr>
              <a:t>PIDI/MIEK </a:t>
            </a:r>
            <a:r>
              <a:rPr kumimoji="0" lang="nl-NL" sz="1300" u="none" strike="noStrike" kern="1200" cap="none" spc="0" normalizeH="0" baseline="0" noProof="0" dirty="0">
                <a:ln>
                  <a:noFill/>
                </a:ln>
                <a:solidFill>
                  <a:srgbClr val="042650"/>
                </a:solidFill>
                <a:effectLst/>
                <a:uLnTx/>
                <a:uFillTx/>
                <a:latin typeface="Corbel" panose="020B0503020204020204"/>
                <a:ea typeface="+mn-lt"/>
                <a:cs typeface="+mn-lt"/>
              </a:rPr>
              <a:t>en TNO. </a:t>
            </a:r>
            <a:endParaRPr kumimoji="0" lang="nl-NL" sz="1300" u="none" strike="noStrike" kern="1200" cap="none" spc="0" normalizeH="0" baseline="0" noProof="0" dirty="0">
              <a:ln>
                <a:noFill/>
              </a:ln>
              <a:solidFill>
                <a:srgbClr val="042650"/>
              </a:solidFill>
              <a:effectLst/>
              <a:uLnTx/>
              <a:uFillTx/>
              <a:latin typeface="Corbel" panose="020B0503020204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800" u="none" strike="noStrike" kern="1200" cap="none" spc="0" normalizeH="0" baseline="0" noProof="0" dirty="0">
              <a:ln>
                <a:noFill/>
              </a:ln>
              <a:solidFill>
                <a:srgbClr val="042650"/>
              </a:solidFill>
              <a:effectLst/>
              <a:uLnTx/>
              <a:uFillTx/>
              <a:latin typeface="Corbel" panose="020B0503020204020204"/>
              <a:ea typeface="+mn-lt"/>
              <a:cs typeface="+mn-lt"/>
            </a:endParaRPr>
          </a:p>
        </p:txBody>
      </p:sp>
      <p:sp>
        <p:nvSpPr>
          <p:cNvPr id="8" name="Tijdelijke aanduiding voor dianummer 2">
            <a:extLst>
              <a:ext uri="{FF2B5EF4-FFF2-40B4-BE49-F238E27FC236}">
                <a16:creationId xmlns:a16="http://schemas.microsoft.com/office/drawing/2014/main" id="{8BCF9789-E476-1E4E-A36A-41250A4661CD}"/>
              </a:ext>
            </a:extLst>
          </p:cNvPr>
          <p:cNvSpPr txBox="1">
            <a:spLocks/>
          </p:cNvSpPr>
          <p:nvPr/>
        </p:nvSpPr>
        <p:spPr>
          <a:xfrm>
            <a:off x="11534710" y="6393701"/>
            <a:ext cx="413359"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FFF232-CA7E-094C-AD87-ED3FC2AAF706}" type="slidenum">
              <a:rPr lang="en-NL" sz="1200" smtClean="0"/>
              <a:pPr/>
              <a:t>9</a:t>
            </a:fld>
            <a:endParaRPr lang="en-NL" sz="1200"/>
          </a:p>
        </p:txBody>
      </p:sp>
      <p:sp>
        <p:nvSpPr>
          <p:cNvPr id="9" name="Tijdelijke aanduiding voor voettekst 3">
            <a:extLst>
              <a:ext uri="{FF2B5EF4-FFF2-40B4-BE49-F238E27FC236}">
                <a16:creationId xmlns:a16="http://schemas.microsoft.com/office/drawing/2014/main" id="{0FEF8530-7EF1-F341-A1E4-226334320299}"/>
              </a:ext>
            </a:extLst>
          </p:cNvPr>
          <p:cNvSpPr txBox="1">
            <a:spLocks/>
          </p:cNvSpPr>
          <p:nvPr/>
        </p:nvSpPr>
        <p:spPr>
          <a:xfrm>
            <a:off x="7315683" y="6403032"/>
            <a:ext cx="4114800" cy="262974"/>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accent1"/>
                </a:solidFill>
              </a:rPr>
              <a:t>Stand van </a:t>
            </a:r>
            <a:r>
              <a:rPr lang="en-GB" sz="1200" dirty="0" err="1">
                <a:solidFill>
                  <a:schemeClr val="accent1"/>
                </a:solidFill>
              </a:rPr>
              <a:t>zaken</a:t>
            </a:r>
            <a:r>
              <a:rPr lang="en-GB" sz="1200" dirty="0">
                <a:solidFill>
                  <a:schemeClr val="accent1"/>
                </a:solidFill>
              </a:rPr>
              <a:t> </a:t>
            </a:r>
            <a:r>
              <a:rPr lang="en-GB" sz="1200" dirty="0" err="1">
                <a:solidFill>
                  <a:schemeClr val="accent1"/>
                </a:solidFill>
              </a:rPr>
              <a:t>integraal</a:t>
            </a:r>
            <a:r>
              <a:rPr lang="en-GB" sz="1200" dirty="0">
                <a:solidFill>
                  <a:schemeClr val="accent1"/>
                </a:solidFill>
              </a:rPr>
              <a:t> </a:t>
            </a:r>
            <a:r>
              <a:rPr lang="en-GB" sz="1200" dirty="0" err="1">
                <a:solidFill>
                  <a:schemeClr val="accent1"/>
                </a:solidFill>
              </a:rPr>
              <a:t>programmeren</a:t>
            </a:r>
            <a:endParaRPr lang="en-NL" sz="1200" dirty="0">
              <a:solidFill>
                <a:schemeClr val="accent1"/>
              </a:solidFill>
            </a:endParaRPr>
          </a:p>
        </p:txBody>
      </p:sp>
    </p:spTree>
    <p:extLst>
      <p:ext uri="{BB962C8B-B14F-4D97-AF65-F5344CB8AC3E}">
        <p14:creationId xmlns:p14="http://schemas.microsoft.com/office/powerpoint/2010/main" val="1170619774"/>
      </p:ext>
    </p:extLst>
  </p:cSld>
  <p:clrMapOvr>
    <a:masterClrMapping/>
  </p:clrMapOvr>
</p:sld>
</file>

<file path=ppt/theme/theme1.xml><?xml version="1.0" encoding="utf-8"?>
<a:theme xmlns:a="http://schemas.openxmlformats.org/drawingml/2006/main" name="1_Office Theme">
  <a:themeElements>
    <a:clrScheme name="Aangepast 4">
      <a:dk1>
        <a:srgbClr val="344258"/>
      </a:dk1>
      <a:lt1>
        <a:srgbClr val="FFFFFF"/>
      </a:lt1>
      <a:dk2>
        <a:srgbClr val="344258"/>
      </a:dk2>
      <a:lt2>
        <a:srgbClr val="DEDEDE"/>
      </a:lt2>
      <a:accent1>
        <a:srgbClr val="2E7892"/>
      </a:accent1>
      <a:accent2>
        <a:srgbClr val="7DC6C1"/>
      </a:accent2>
      <a:accent3>
        <a:srgbClr val="C0E3DE"/>
      </a:accent3>
      <a:accent4>
        <a:srgbClr val="00264E"/>
      </a:accent4>
      <a:accent5>
        <a:srgbClr val="2E7891"/>
      </a:accent5>
      <a:accent6>
        <a:srgbClr val="00254D"/>
      </a:accent6>
      <a:hlink>
        <a:srgbClr val="2E7892"/>
      </a:hlink>
      <a:folHlink>
        <a:srgbClr val="34425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82bfec-db57-4bd3-b304-b9b171651b21">
      <Terms xmlns="http://schemas.microsoft.com/office/infopath/2007/PartnerControls"/>
    </lcf76f155ced4ddcb4097134ff3c332f>
    <TaxCatchAll xmlns="66416242-ed3d-4628-a8b8-72bf7c6375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1D40B2585B3A4592D67E77181805F1" ma:contentTypeVersion="13" ma:contentTypeDescription="Create a new document." ma:contentTypeScope="" ma:versionID="f519df8ddcfa476ed15f63443a5fa313">
  <xsd:schema xmlns:xsd="http://www.w3.org/2001/XMLSchema" xmlns:xs="http://www.w3.org/2001/XMLSchema" xmlns:p="http://schemas.microsoft.com/office/2006/metadata/properties" xmlns:ns2="8082bfec-db57-4bd3-b304-b9b171651b21" xmlns:ns3="66416242-ed3d-4628-a8b8-72bf7c63757e" targetNamespace="http://schemas.microsoft.com/office/2006/metadata/properties" ma:root="true" ma:fieldsID="f806e3892f62fc5909bbd4c35236a717" ns2:_="" ns3:_="">
    <xsd:import namespace="8082bfec-db57-4bd3-b304-b9b171651b21"/>
    <xsd:import namespace="66416242-ed3d-4628-a8b8-72bf7c6375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2bfec-db57-4bd3-b304-b9b171651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cfdfbd8-70ac-4458-ad8c-b03d4bcb6f0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16242-ed3d-4628-a8b8-72bf7c6375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ac88dc7-3895-4560-895c-588137405666}" ma:internalName="TaxCatchAll" ma:showField="CatchAllData" ma:web="66416242-ed3d-4628-a8b8-72bf7c637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3EF38D-9B96-49EE-9292-4A79777F9B3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66416242-ed3d-4628-a8b8-72bf7c63757e"/>
    <ds:schemaRef ds:uri="8082bfec-db57-4bd3-b304-b9b171651b21"/>
    <ds:schemaRef ds:uri="http://www.w3.org/XML/1998/namespace"/>
  </ds:schemaRefs>
</ds:datastoreItem>
</file>

<file path=customXml/itemProps2.xml><?xml version="1.0" encoding="utf-8"?>
<ds:datastoreItem xmlns:ds="http://schemas.openxmlformats.org/officeDocument/2006/customXml" ds:itemID="{66B58E72-FE68-4F1C-B7B2-6242FB6AC537}">
  <ds:schemaRefs>
    <ds:schemaRef ds:uri="http://schemas.microsoft.com/sharepoint/v3/contenttype/forms"/>
  </ds:schemaRefs>
</ds:datastoreItem>
</file>

<file path=customXml/itemProps3.xml><?xml version="1.0" encoding="utf-8"?>
<ds:datastoreItem xmlns:ds="http://schemas.openxmlformats.org/officeDocument/2006/customXml" ds:itemID="{4734654E-67FD-4304-8FEF-8C4CBB6BAF50}"/>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otalTime>230</TotalTime>
  <Words>4041</Words>
  <Application>Microsoft Office PowerPoint</Application>
  <PresentationFormat>Breedbeeld</PresentationFormat>
  <Paragraphs>317</Paragraphs>
  <Slides>28</Slides>
  <Notes>28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28</vt:i4>
      </vt:variant>
    </vt:vector>
  </HeadingPairs>
  <TitlesOfParts>
    <vt:vector size="39" baseType="lpstr">
      <vt:lpstr>Arial</vt:lpstr>
      <vt:lpstr>Arial,Sans-Serif</vt:lpstr>
      <vt:lpstr>Calibri</vt:lpstr>
      <vt:lpstr>Calibri Light</vt:lpstr>
      <vt:lpstr>Corbel</vt:lpstr>
      <vt:lpstr>Corbel (Koppen)</vt:lpstr>
      <vt:lpstr>Open Sans</vt:lpstr>
      <vt:lpstr>Segoe UI</vt:lpstr>
      <vt:lpstr>Verdana</vt:lpstr>
      <vt:lpstr>Wingdings</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Teun Bolsius</dc:creator>
  <cp:lastModifiedBy>Harm Luisman</cp:lastModifiedBy>
  <cp:revision>7</cp:revision>
  <dcterms:created xsi:type="dcterms:W3CDTF">2022-06-27T15:26:42Z</dcterms:created>
  <dcterms:modified xsi:type="dcterms:W3CDTF">2023-04-20T12:37:55Z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0x010100891D40B2585B3A4592D67E77181805F1</vt:lpwstr>
  </property>
</Properties>
</file>